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9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216" y="1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F93BC3-8F94-4971-BEF2-56474AF087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4C9350-275C-49D5-8599-6EABD0FD9F1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F9403A-6997-47F7-8E48-0DCF1CA35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ED442D-912A-467C-B119-AB133F8B62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1341C-2C53-4FED-82E9-FCBFB9C1E6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038680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C6C97-8414-4917-B9E2-4285522CA5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E6C3EA-84D2-41C7-A519-53ABC7FAB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87DA55-13EF-41EE-B666-38022315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FED007-7CD6-468D-898E-62A681DF56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874A6A-6EF9-4690-B538-784128551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782200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344F59-7508-4807-8EF7-B83857EC5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85742F-0A4D-4715-92F3-5B4EFEE306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C58819A-479E-4838-BB17-7E215F6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F2E30C-728E-4727-8C62-E8035AB59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375307-BC34-4A58-9948-2BDA8E6EB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57553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19CC27-E133-4421-99D7-05C8F6AC8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C77BE4-BC75-4924-9951-2E196E6897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58E6B0-160D-40E9-80B1-DE146ED557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4F43D76-3524-4443-897A-CE35183BC7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BDFADF-355F-469B-9DCA-0136C9F3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368649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9FEFC5-2D16-4D9B-A893-C85F27BB5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B8B633-74A4-4632-9AEF-D1B15E50AE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D2416B-BC37-40C6-BABC-1EE1D97E75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963A46-D600-40F5-873D-9954EC750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DD03D0-A14C-4111-989B-959493479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84618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E47A25-0E1B-42B4-AC1E-FF92A9A702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5B4B1B-8D73-4377-BD8E-1EDC5483AD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13B5D15-4A36-4E2F-91E5-363B752A78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3ED31D-42A9-4ACF-958F-6B4169A7D0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6B30FB-0C87-4E43-BDA6-B35A5013C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440A29-0CBB-47F9-8FBD-32C1CDA65F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59545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B09A74-C07A-410C-BFB3-7F2DB8C21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F167A35-19C4-4195-8EC8-3298AE6825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40158E-22D4-4395-B873-4067073475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2F0045-B2B4-4A8C-9279-AB17332A13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FD102C-D1A2-4C96-8B14-685815B00F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ABEA3DD-793A-405C-8981-B46B3D50E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3EB0A55-90F5-42EE-B09C-BAD5CF65D5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F8F8B0-7DD9-48E1-BD56-B08F6B01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99514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A17327-7DB7-4C54-B162-7CA4E08A9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4BCEBBF-20A0-42FA-8065-002563B7B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94A1763-4AE4-4BFA-B210-1789E5EE3D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765F43-CD0B-46F0-BDB7-27D85DAF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359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4900F8-B417-470B-AAFC-35B92E087E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93596E-CD03-46AC-AB09-3A7068C34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9359B0-9F92-435D-B953-097BBA9E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86227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62157-CE3E-4276-A4EF-85A66C36B5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F7F212-D648-4C99-8AB1-0A87FA7BE2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6C79B85-0051-45F6-9FA1-3B6266C9EB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D8C88B-55D3-426F-A4B6-D943C119B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9F7E5B9-490D-46EB-9AEF-5218F7831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832550-A401-4637-8219-58DBB1074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0233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D3D16A-2EA7-4E0C-A980-84B81B8A5E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FE8DF42-9587-4E48-AC7F-B2D3BB30AE4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D50221-EE95-4543-8645-6905C12B967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53F793-6D05-4F01-9DD1-BBE85A4EC6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9DE700-7ED2-4F93-8AE9-DD7FF3B2CC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F6AF4D-E820-4633-9E37-52BA52B23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5381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7748F2-FF71-4B8A-80C4-9AA57D9EE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0C6CE8-3499-43E0-B678-9135DE25B8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8AA12F-DAFC-4691-AA75-4DFCF895010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7ED2A9-68B3-4C91-A817-4B0358E07C5F}" type="datetimeFigureOut">
              <a:rPr lang="en-GB" smtClean="0"/>
              <a:t>15/02/2024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71BAE9-754E-4D5E-AD66-446CA9C7F1A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4CE2F-A5FD-4F31-8DBE-193E5972E9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D55519-7CF9-4404-9AC4-96222E17C62A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7816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D6DE4994-562F-4182-81D2-1C73C4965036}"/>
              </a:ext>
            </a:extLst>
          </p:cNvPr>
          <p:cNvSpPr txBox="1"/>
          <p:nvPr/>
        </p:nvSpPr>
        <p:spPr>
          <a:xfrm>
            <a:off x="-58723" y="0"/>
            <a:ext cx="2265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Bar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95094C-B3DE-46D6-A228-B5074164E617}"/>
              </a:ext>
            </a:extLst>
          </p:cNvPr>
          <p:cNvSpPr txBox="1"/>
          <p:nvPr/>
        </p:nvSpPr>
        <p:spPr>
          <a:xfrm>
            <a:off x="232543" y="2505670"/>
            <a:ext cx="53635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figure(1);</a:t>
            </a:r>
          </a:p>
          <a:p>
            <a:r>
              <a:rPr lang="en-GB" dirty="0"/>
              <a:t>x = 1900:10:2000; </a:t>
            </a:r>
          </a:p>
          <a:p>
            <a:r>
              <a:rPr lang="en-GB" dirty="0"/>
              <a:t>y = [75 91 105 123.5 131 150 179 203 226 249 281.5]; </a:t>
            </a:r>
          </a:p>
          <a:p>
            <a:r>
              <a:rPr lang="en-GB" dirty="0"/>
              <a:t>bar(</a:t>
            </a:r>
            <a:r>
              <a:rPr lang="en-GB" dirty="0" err="1"/>
              <a:t>x,y</a:t>
            </a:r>
            <a:r>
              <a:rPr lang="en-GB" dirty="0"/>
              <a:t>)</a:t>
            </a:r>
          </a:p>
        </p:txBody>
      </p:sp>
      <p:pic>
        <p:nvPicPr>
          <p:cNvPr id="3" name="Picture 2" descr="A screenshot of a graph&#10;&#10;Description automatically generated">
            <a:extLst>
              <a:ext uri="{FF2B5EF4-FFF2-40B4-BE49-F238E27FC236}">
                <a16:creationId xmlns:a16="http://schemas.microsoft.com/office/drawing/2014/main" id="{9FFF6FE1-8DD0-730E-A830-E78C11FF6F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1576" y="1138262"/>
            <a:ext cx="6440424" cy="571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403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D44A4E7-8AEB-47C7-B033-0F6020E424A2}"/>
              </a:ext>
            </a:extLst>
          </p:cNvPr>
          <p:cNvSpPr txBox="1"/>
          <p:nvPr/>
        </p:nvSpPr>
        <p:spPr>
          <a:xfrm>
            <a:off x="788565" y="671119"/>
            <a:ext cx="25250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Menlo" panose="020B0609030804020204" pitchFamily="49" charset="0"/>
              </a:rPr>
              <a:t>A=[1,2;3,4]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B=[5,6;7,8]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A.*B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A*B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15A091-94C4-4189-9FE9-15681259919E}"/>
              </a:ext>
            </a:extLst>
          </p:cNvPr>
          <p:cNvSpPr txBox="1"/>
          <p:nvPr/>
        </p:nvSpPr>
        <p:spPr>
          <a:xfrm>
            <a:off x="6018233" y="-65151"/>
            <a:ext cx="339754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A =</a:t>
            </a:r>
          </a:p>
          <a:p>
            <a:endParaRPr lang="en-GB" dirty="0"/>
          </a:p>
          <a:p>
            <a:r>
              <a:rPr lang="en-GB" dirty="0"/>
              <a:t>     1     2</a:t>
            </a:r>
          </a:p>
          <a:p>
            <a:r>
              <a:rPr lang="en-GB" dirty="0"/>
              <a:t>     3     4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/>
              <a:t>B =</a:t>
            </a:r>
          </a:p>
          <a:p>
            <a:endParaRPr lang="en-GB" dirty="0"/>
          </a:p>
          <a:p>
            <a:r>
              <a:rPr lang="en-GB" dirty="0"/>
              <a:t>     5     6</a:t>
            </a:r>
          </a:p>
          <a:p>
            <a:r>
              <a:rPr lang="en-GB" dirty="0"/>
              <a:t>     7     8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ans</a:t>
            </a:r>
            <a:r>
              <a:rPr lang="en-GB" dirty="0"/>
              <a:t> =</a:t>
            </a:r>
          </a:p>
          <a:p>
            <a:endParaRPr lang="en-GB" dirty="0"/>
          </a:p>
          <a:p>
            <a:r>
              <a:rPr lang="en-GB" dirty="0"/>
              <a:t>     5    12</a:t>
            </a:r>
          </a:p>
          <a:p>
            <a:r>
              <a:rPr lang="en-GB" dirty="0"/>
              <a:t>    21    32</a:t>
            </a:r>
          </a:p>
          <a:p>
            <a:endParaRPr lang="en-GB" dirty="0"/>
          </a:p>
          <a:p>
            <a:endParaRPr lang="en-GB" dirty="0"/>
          </a:p>
          <a:p>
            <a:r>
              <a:rPr lang="en-GB" dirty="0" err="1"/>
              <a:t>ans</a:t>
            </a:r>
            <a:r>
              <a:rPr lang="en-GB" dirty="0"/>
              <a:t> =</a:t>
            </a:r>
          </a:p>
          <a:p>
            <a:endParaRPr lang="en-GB" dirty="0"/>
          </a:p>
          <a:p>
            <a:r>
              <a:rPr lang="en-GB" dirty="0"/>
              <a:t>    19    22</a:t>
            </a:r>
          </a:p>
          <a:p>
            <a:r>
              <a:rPr lang="en-GB" dirty="0"/>
              <a:t>    43    50</a:t>
            </a:r>
          </a:p>
        </p:txBody>
      </p:sp>
    </p:spTree>
    <p:extLst>
      <p:ext uri="{BB962C8B-B14F-4D97-AF65-F5344CB8AC3E}">
        <p14:creationId xmlns:p14="http://schemas.microsoft.com/office/powerpoint/2010/main" val="27207166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2EC00E9-1D1E-4677-AA1F-FC22D0D4A894}"/>
              </a:ext>
            </a:extLst>
          </p:cNvPr>
          <p:cNvSpPr txBox="1"/>
          <p:nvPr/>
        </p:nvSpPr>
        <p:spPr>
          <a:xfrm>
            <a:off x="-58723" y="0"/>
            <a:ext cx="7499758" cy="70173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%clear history and memory before the code is executated</a:t>
            </a:r>
          </a:p>
          <a:p>
            <a:r>
              <a:rPr lang="en-GB" dirty="0"/>
              <a:t>clear all, clc</a:t>
            </a:r>
          </a:p>
          <a:p>
            <a:r>
              <a:rPr lang="en-GB" dirty="0"/>
              <a:t>%define vector x function y and z</a:t>
            </a:r>
          </a:p>
          <a:p>
            <a:r>
              <a:rPr lang="en-GB" dirty="0"/>
              <a:t>x=[-pi:pi/8:pi];</a:t>
            </a:r>
          </a:p>
          <a:p>
            <a:r>
              <a:rPr lang="en-GB" dirty="0"/>
              <a:t>y=sin(x);</a:t>
            </a:r>
          </a:p>
          <a:p>
            <a:r>
              <a:rPr lang="en-GB" dirty="0"/>
              <a:t>z=cos(x);</a:t>
            </a:r>
          </a:p>
          <a:p>
            <a:r>
              <a:rPr lang="en-GB" dirty="0"/>
              <a:t>%subplot 1</a:t>
            </a:r>
          </a:p>
          <a:p>
            <a:r>
              <a:rPr lang="en-GB" dirty="0"/>
              <a:t>subplot(221)</a:t>
            </a:r>
          </a:p>
          <a:p>
            <a:r>
              <a:rPr lang="en-GB" dirty="0"/>
              <a:t>plot(y); %plot y only</a:t>
            </a:r>
          </a:p>
          <a:p>
            <a:r>
              <a:rPr lang="en-GB" dirty="0"/>
              <a:t>%subplot 2</a:t>
            </a:r>
          </a:p>
          <a:p>
            <a:r>
              <a:rPr lang="en-GB" dirty="0"/>
              <a:t>subplot (222)</a:t>
            </a:r>
          </a:p>
          <a:p>
            <a:r>
              <a:rPr lang="en-GB" dirty="0"/>
              <a:t>plot(x,y),hold on; %plot y versus x, and hold</a:t>
            </a:r>
          </a:p>
          <a:p>
            <a:r>
              <a:rPr lang="en-GB" dirty="0"/>
              <a:t>plot(x,z,'r--'),hold off;%plot z versus x with</a:t>
            </a:r>
          </a:p>
          <a:p>
            <a:r>
              <a:rPr lang="en-GB" dirty="0"/>
              <a:t>legend('y','z')</a:t>
            </a:r>
          </a:p>
          <a:p>
            <a:r>
              <a:rPr lang="en-GB" dirty="0"/>
              <a:t>%subplot 3</a:t>
            </a:r>
          </a:p>
          <a:p>
            <a:r>
              <a:rPr lang="en-GB" dirty="0"/>
              <a:t>subplot(223)</a:t>
            </a:r>
          </a:p>
          <a:p>
            <a:r>
              <a:rPr lang="en-GB" dirty="0"/>
              <a:t>stem(x,y)%pot y versus x in discrete sequence</a:t>
            </a:r>
          </a:p>
          <a:p>
            <a:r>
              <a:rPr lang="en-GB" dirty="0"/>
              <a:t>title('Y stem plot')</a:t>
            </a:r>
          </a:p>
          <a:p>
            <a:r>
              <a:rPr lang="en-GB" dirty="0"/>
              <a:t>%subplot 4</a:t>
            </a:r>
          </a:p>
          <a:p>
            <a:r>
              <a:rPr lang="en-GB" dirty="0"/>
              <a:t>subplot(224),bar(x,z);%plot z vs x using bar chart</a:t>
            </a:r>
          </a:p>
          <a:p>
            <a:r>
              <a:rPr lang="en-GB" dirty="0"/>
              <a:t>xlabel('X'),ylabel('Z');%add labels to the figure</a:t>
            </a:r>
          </a:p>
          <a:p>
            <a:r>
              <a:rPr lang="en-GB" dirty="0"/>
              <a:t>grid on;%add grid to the figure</a:t>
            </a:r>
          </a:p>
          <a:p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B1F7B1C-9ACC-4F38-B602-E75430B433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3061" y="410376"/>
            <a:ext cx="7208939" cy="647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0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23CA2E2-11C2-483A-8FAC-8DDE33A9D4B7}"/>
              </a:ext>
            </a:extLst>
          </p:cNvPr>
          <p:cNvSpPr txBox="1"/>
          <p:nvPr/>
        </p:nvSpPr>
        <p:spPr>
          <a:xfrm>
            <a:off x="0" y="12680"/>
            <a:ext cx="5872293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clear, clc;</a:t>
            </a:r>
          </a:p>
          <a:p>
            <a:r>
              <a:rPr lang="en-GB" dirty="0"/>
              <a:t>k = 20;</a:t>
            </a:r>
          </a:p>
          <a:p>
            <a:r>
              <a:rPr lang="en-GB" dirty="0"/>
              <a:t>a = zeros(</a:t>
            </a:r>
            <a:r>
              <a:rPr lang="en-GB" dirty="0" err="1"/>
              <a:t>k,k</a:t>
            </a:r>
            <a:r>
              <a:rPr lang="en-GB" dirty="0"/>
              <a:t>);%</a:t>
            </a:r>
            <a:r>
              <a:rPr lang="en-GB" dirty="0" err="1"/>
              <a:t>Preallocate</a:t>
            </a:r>
            <a:r>
              <a:rPr lang="en-GB" dirty="0"/>
              <a:t> matrix </a:t>
            </a:r>
          </a:p>
          <a:p>
            <a:r>
              <a:rPr lang="en-GB" dirty="0"/>
              <a:t>for m = 1:k %outer loop</a:t>
            </a:r>
          </a:p>
          <a:p>
            <a:r>
              <a:rPr lang="en-GB" dirty="0"/>
              <a:t>for n =1:k %inner loop</a:t>
            </a:r>
          </a:p>
          <a:p>
            <a:r>
              <a:rPr lang="en-GB" dirty="0"/>
              <a:t>a (</a:t>
            </a:r>
            <a:r>
              <a:rPr lang="en-GB" dirty="0" err="1"/>
              <a:t>m,n</a:t>
            </a:r>
            <a:r>
              <a:rPr lang="en-GB" dirty="0"/>
              <a:t>)=1/(m+n-1);%</a:t>
            </a:r>
            <a:r>
              <a:rPr lang="en-GB" dirty="0" err="1"/>
              <a:t>ststement</a:t>
            </a:r>
            <a:endParaRPr lang="en-GB" dirty="0"/>
          </a:p>
          <a:p>
            <a:r>
              <a:rPr lang="en-GB" dirty="0"/>
              <a:t>end %End for </a:t>
            </a:r>
            <a:r>
              <a:rPr lang="en-GB" dirty="0" err="1"/>
              <a:t>innerloop</a:t>
            </a:r>
            <a:endParaRPr lang="en-GB" dirty="0"/>
          </a:p>
          <a:p>
            <a:r>
              <a:rPr lang="en-GB" dirty="0"/>
              <a:t>end % End for outer loop</a:t>
            </a:r>
          </a:p>
          <a:p>
            <a:r>
              <a:rPr lang="en-GB" dirty="0"/>
              <a:t>ones(</a:t>
            </a:r>
            <a:r>
              <a:rPr lang="en-GB" dirty="0" err="1"/>
              <a:t>m,n</a:t>
            </a:r>
            <a:r>
              <a:rPr lang="en-GB" dirty="0"/>
              <a:t>)</a:t>
            </a:r>
          </a:p>
          <a:p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C73F86F-CD00-4D30-A0F6-EB7654F05B45}"/>
              </a:ext>
            </a:extLst>
          </p:cNvPr>
          <p:cNvSpPr txBox="1"/>
          <p:nvPr/>
        </p:nvSpPr>
        <p:spPr>
          <a:xfrm>
            <a:off x="4110605" y="12680"/>
            <a:ext cx="7902429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ans =</a:t>
            </a:r>
          </a:p>
          <a:p>
            <a:endParaRPr lang="en-GB" sz="900" dirty="0"/>
          </a:p>
          <a:p>
            <a:r>
              <a:rPr lang="en-GB" sz="900" dirty="0"/>
              <a:t>  Columns 1 through 18</a:t>
            </a:r>
          </a:p>
          <a:p>
            <a:endParaRPr lang="en-GB" sz="900" dirty="0"/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r>
              <a:rPr lang="en-GB" sz="900" dirty="0"/>
              <a:t>     1     1     1     1     1     1     1     1     1     1     1     1     1     1     1     1     1     1</a:t>
            </a:r>
          </a:p>
          <a:p>
            <a:endParaRPr lang="en-GB" sz="900" dirty="0"/>
          </a:p>
          <a:p>
            <a:r>
              <a:rPr lang="en-GB" sz="900" dirty="0"/>
              <a:t>  Columns 19 through 20</a:t>
            </a:r>
          </a:p>
          <a:p>
            <a:endParaRPr lang="en-GB" sz="900" dirty="0"/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r>
              <a:rPr lang="en-GB" sz="900" dirty="0"/>
              <a:t>     1     1</a:t>
            </a:r>
          </a:p>
          <a:p>
            <a:endParaRPr lang="en-GB" sz="900" dirty="0"/>
          </a:p>
          <a:p>
            <a:r>
              <a:rPr lang="en-GB" sz="900" dirty="0"/>
              <a:t>&gt;&gt; </a:t>
            </a:r>
          </a:p>
        </p:txBody>
      </p:sp>
    </p:spTree>
    <p:extLst>
      <p:ext uri="{BB962C8B-B14F-4D97-AF65-F5344CB8AC3E}">
        <p14:creationId xmlns:p14="http://schemas.microsoft.com/office/powerpoint/2010/main" val="2796968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BB179CD-79DE-460D-94A6-5C1E723E0C0B}"/>
              </a:ext>
            </a:extLst>
          </p:cNvPr>
          <p:cNvSpPr txBox="1"/>
          <p:nvPr/>
        </p:nvSpPr>
        <p:spPr>
          <a:xfrm>
            <a:off x="0" y="0"/>
            <a:ext cx="48907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clear, clc;</a:t>
            </a:r>
          </a:p>
          <a:p>
            <a:r>
              <a:rPr lang="en-GB" dirty="0"/>
              <a:t>k = 20;</a:t>
            </a:r>
          </a:p>
          <a:p>
            <a:r>
              <a:rPr lang="en-GB" dirty="0"/>
              <a:t>a = zeros(</a:t>
            </a:r>
            <a:r>
              <a:rPr lang="en-GB" dirty="0" err="1"/>
              <a:t>k,k</a:t>
            </a:r>
            <a:r>
              <a:rPr lang="en-GB" dirty="0"/>
              <a:t>);%</a:t>
            </a:r>
            <a:r>
              <a:rPr lang="en-GB" dirty="0" err="1"/>
              <a:t>Preallocate</a:t>
            </a:r>
            <a:r>
              <a:rPr lang="en-GB" dirty="0"/>
              <a:t> matrix </a:t>
            </a:r>
          </a:p>
          <a:p>
            <a:r>
              <a:rPr lang="en-GB" dirty="0"/>
              <a:t>for m = 1:k %outer loop</a:t>
            </a:r>
          </a:p>
          <a:p>
            <a:r>
              <a:rPr lang="en-GB" dirty="0"/>
              <a:t>for n =1:k %inner loop</a:t>
            </a:r>
          </a:p>
          <a:p>
            <a:r>
              <a:rPr lang="en-GB" dirty="0"/>
              <a:t>a (</a:t>
            </a:r>
            <a:r>
              <a:rPr lang="en-GB" dirty="0" err="1"/>
              <a:t>m,n</a:t>
            </a:r>
            <a:r>
              <a:rPr lang="en-GB" dirty="0"/>
              <a:t>)=1/(m+n-1);%</a:t>
            </a:r>
            <a:r>
              <a:rPr lang="en-GB" dirty="0" err="1"/>
              <a:t>ststement</a:t>
            </a:r>
            <a:endParaRPr lang="en-GB" dirty="0"/>
          </a:p>
          <a:p>
            <a:r>
              <a:rPr lang="en-GB" dirty="0"/>
              <a:t>end %End for </a:t>
            </a:r>
            <a:r>
              <a:rPr lang="en-GB" dirty="0" err="1"/>
              <a:t>innerloop</a:t>
            </a:r>
            <a:endParaRPr lang="en-GB" dirty="0"/>
          </a:p>
          <a:p>
            <a:r>
              <a:rPr lang="en-GB" dirty="0"/>
              <a:t>end % End for outer loop</a:t>
            </a:r>
          </a:p>
          <a:p>
            <a:r>
              <a:rPr lang="en-GB" dirty="0"/>
              <a:t>zeros(</a:t>
            </a:r>
            <a:r>
              <a:rPr lang="en-GB" dirty="0" err="1"/>
              <a:t>m,n</a:t>
            </a:r>
            <a:r>
              <a:rPr lang="en-GB" dirty="0"/>
              <a:t>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CCE5D5-A5EB-4816-8AC4-D974233399B6}"/>
              </a:ext>
            </a:extLst>
          </p:cNvPr>
          <p:cNvSpPr txBox="1"/>
          <p:nvPr/>
        </p:nvSpPr>
        <p:spPr>
          <a:xfrm>
            <a:off x="4328719" y="0"/>
            <a:ext cx="8128932" cy="68788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900" dirty="0"/>
              <a:t>ans =</a:t>
            </a:r>
          </a:p>
          <a:p>
            <a:endParaRPr lang="en-GB" sz="900" dirty="0"/>
          </a:p>
          <a:p>
            <a:r>
              <a:rPr lang="en-GB" sz="900" dirty="0"/>
              <a:t>  Columns 1 through 18</a:t>
            </a:r>
          </a:p>
          <a:p>
            <a:endParaRPr lang="en-GB" sz="900" dirty="0"/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r>
              <a:rPr lang="en-GB" sz="900" dirty="0"/>
              <a:t>     0     0     0     0     0     0     0     0     0     0     0     0     0     0     0     0     0     0</a:t>
            </a:r>
          </a:p>
          <a:p>
            <a:endParaRPr lang="en-GB" sz="900" dirty="0"/>
          </a:p>
          <a:p>
            <a:r>
              <a:rPr lang="en-GB" sz="900" dirty="0"/>
              <a:t>  Columns 19 through 20</a:t>
            </a:r>
          </a:p>
          <a:p>
            <a:endParaRPr lang="en-GB" sz="900" dirty="0"/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r>
              <a:rPr lang="en-GB" sz="900" dirty="0"/>
              <a:t>     0     0</a:t>
            </a:r>
          </a:p>
          <a:p>
            <a:endParaRPr lang="en-GB" sz="900" dirty="0"/>
          </a:p>
          <a:p>
            <a:r>
              <a:rPr lang="en-GB" sz="900" dirty="0"/>
              <a:t>&gt;&gt; </a:t>
            </a:r>
          </a:p>
        </p:txBody>
      </p:sp>
    </p:spTree>
    <p:extLst>
      <p:ext uri="{BB962C8B-B14F-4D97-AF65-F5344CB8AC3E}">
        <p14:creationId xmlns:p14="http://schemas.microsoft.com/office/powerpoint/2010/main" val="1228201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9944CD-C186-9CF4-4614-E5D8A72CDBA8}"/>
              </a:ext>
            </a:extLst>
          </p:cNvPr>
          <p:cNvSpPr txBox="1"/>
          <p:nvPr/>
        </p:nvSpPr>
        <p:spPr>
          <a:xfrm>
            <a:off x="0" y="0"/>
            <a:ext cx="1001533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%U(n)%%%%%%%%%%%%%%%%%%%%%%%%%%%%%%%%%%%%%%%%%%%%%%%%%%%%%%%%%%%%%%%%%%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 err="1">
                <a:effectLst/>
                <a:latin typeface="Menlo" panose="020B0609030804020204" pitchFamily="49" charset="0"/>
              </a:rPr>
              <a:t>clc;clear</a:t>
            </a:r>
            <a:r>
              <a:rPr lang="en-GB" b="0" i="0" dirty="0">
                <a:effectLst/>
                <a:latin typeface="Menlo" panose="020B0609030804020204" pitchFamily="49" charset="0"/>
              </a:rPr>
              <a:t>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n = -20:1:20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unitstep1 = n&gt;=0;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figure(1)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stem(n,unitstep1)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7" name="Picture 6" descr="A screenshot of a graph&#10;&#10;Description automatically generated">
            <a:extLst>
              <a:ext uri="{FF2B5EF4-FFF2-40B4-BE49-F238E27FC236}">
                <a16:creationId xmlns:a16="http://schemas.microsoft.com/office/drawing/2014/main" id="{D3329488-DB4E-3EC7-9309-B0524C5590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4627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8CF66D-5167-7C88-95BB-1E87ECA403BA}"/>
              </a:ext>
            </a:extLst>
          </p:cNvPr>
          <p:cNvSpPr txBox="1"/>
          <p:nvPr/>
        </p:nvSpPr>
        <p:spPr>
          <a:xfrm>
            <a:off x="0" y="0"/>
            <a:ext cx="104360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%U(n-4)%%%%%%%%%%%%%%%%%%%%%%%%%%%%%%%%%%%%%%%%%%%%%%%%%%%%%%%%%%%%%%%%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unitstep2 = n&gt;4;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figure(2)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stem(n,unitstep2)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16BDD2C4-C389-9C2A-4C34-690ACD571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3916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344521-E52A-7080-EB3E-41AFF45F2CCA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%U(n-4)-U(n)%%%%%%%%%%%%%%%%%%%%%%%%%%%%%%%%%%%%%%%%%%%%%%%%%%%%%%%%%%%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figure(3)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x = unitstep2-unitstep1;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n,x</a:t>
            </a:r>
            <a:r>
              <a:rPr lang="en-GB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DA7EA68-BCAE-02F2-7267-A73B12CC1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2442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412BEDA-23ED-9260-3124-882ADD2E2831}"/>
              </a:ext>
            </a:extLst>
          </p:cNvPr>
          <p:cNvSpPr txBox="1"/>
          <p:nvPr/>
        </p:nvSpPr>
        <p:spPr>
          <a:xfrm>
            <a:off x="0" y="0"/>
            <a:ext cx="1022736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%U(n+2)%%%%%%%%%%%%%%%%%%%%%%%%%%%%%%%%%%%%%%%%%%%%%%%%%%%%%%%%%%%%%%%%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figure(4)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unitstep3=n&gt;=-2;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stem(n,unitstep3)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3EDB35A4-3462-DA41-F57A-D948F74D31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682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836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8F2E1DC-7E08-4827-AEC3-F737E6EC3AD5}"/>
              </a:ext>
            </a:extLst>
          </p:cNvPr>
          <p:cNvSpPr txBox="1"/>
          <p:nvPr/>
        </p:nvSpPr>
        <p:spPr>
          <a:xfrm>
            <a:off x="0" y="0"/>
            <a:ext cx="100782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%U(n-2)%%%%%%%%%%%%%%%%%%%%%%%%%%%%%%%%%%%%%%%%%%%%%%%%%%%%%%%%%%%%%%%%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figure(5)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unitstep4 = n&gt;=2;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stem(n,unitstep4)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0D25F75A-F33D-F1E3-888D-66D6F5C582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177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BCE174A-9C4F-DAA5-7BB8-24E0A444D433}"/>
              </a:ext>
            </a:extLst>
          </p:cNvPr>
          <p:cNvSpPr txBox="1"/>
          <p:nvPr/>
        </p:nvSpPr>
        <p:spPr>
          <a:xfrm>
            <a:off x="0" y="0"/>
            <a:ext cx="101577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%U(n+2)-U(n-2)%%%%%%%%%%%%%%%%%%%%%%%%%%%%%%%%%%%%%%%%%%%%%%%%%%%%%%%%%%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figure(5)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h = unitstep3-unitstep4;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n,h</a:t>
            </a:r>
            <a:r>
              <a:rPr lang="en-GB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axis([-20,20,-2,2]);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7209AE3D-2D86-1B25-479D-817BF327DE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7300" y="495300"/>
            <a:ext cx="71247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156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ECC3C6-2C66-42FE-948F-B175CF83C616}"/>
              </a:ext>
            </a:extLst>
          </p:cNvPr>
          <p:cNvSpPr txBox="1"/>
          <p:nvPr/>
        </p:nvSpPr>
        <p:spPr>
          <a:xfrm>
            <a:off x="0" y="0"/>
            <a:ext cx="212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Plot graph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BA7E613-EC3F-447F-BD4F-0D1EEDD854BC}"/>
              </a:ext>
            </a:extLst>
          </p:cNvPr>
          <p:cNvSpPr txBox="1"/>
          <p:nvPr/>
        </p:nvSpPr>
        <p:spPr>
          <a:xfrm>
            <a:off x="658536" y="2768367"/>
            <a:ext cx="29277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effectLst/>
                <a:latin typeface="Menlo" panose="020B0609030804020204" pitchFamily="49" charset="0"/>
              </a:rPr>
              <a:t>figure(2)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x = 0:pi/100:2*pi;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y = sin(x);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x,y</a:t>
            </a:r>
            <a:r>
              <a:rPr lang="en-GB" b="0" i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GB" dirty="0"/>
          </a:p>
        </p:txBody>
      </p:sp>
      <p:pic>
        <p:nvPicPr>
          <p:cNvPr id="3" name="Picture 2" descr="A screen shot of a graph&#10;&#10;Description automatically generated">
            <a:extLst>
              <a:ext uri="{FF2B5EF4-FFF2-40B4-BE49-F238E27FC236}">
                <a16:creationId xmlns:a16="http://schemas.microsoft.com/office/drawing/2014/main" id="{A035956A-E7BB-553C-F85D-690E9E0E74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00" y="469900"/>
            <a:ext cx="7175500" cy="638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466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AE5AFD-BD9C-FFD0-C0E9-DDA4A6FE2822}"/>
              </a:ext>
            </a:extLst>
          </p:cNvPr>
          <p:cNvSpPr txBox="1"/>
          <p:nvPr/>
        </p:nvSpPr>
        <p:spPr>
          <a:xfrm>
            <a:off x="-1" y="0"/>
            <a:ext cx="1128171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</a:t>
            </a:r>
            <a:r>
              <a:rPr lang="en-GB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convulation</a:t>
            </a:r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operator%%%%%%%%%%%%%%%%%%%%%%%%%%%%%%%%%%%%%%%%%%%%%%%%%%%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figure(7)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y = conv(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x,h</a:t>
            </a:r>
            <a:r>
              <a:rPr lang="en-GB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stem(y);</a:t>
            </a: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%axis([-20,20,-2,2]);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BFE954ED-6522-FFE5-E429-ADA8335EAA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6270" y="494381"/>
            <a:ext cx="7125729" cy="63636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11C0EC-AEEE-3DD4-A38F-D473C96CB9F2}"/>
              </a:ext>
            </a:extLst>
          </p:cNvPr>
          <p:cNvSpPr txBox="1"/>
          <p:nvPr/>
        </p:nvSpPr>
        <p:spPr>
          <a:xfrm>
            <a:off x="-1" y="1754326"/>
            <a:ext cx="48809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figure 7 represent filter U(h) is the filter that is applied to the U(x)</a:t>
            </a:r>
          </a:p>
        </p:txBody>
      </p:sp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763BBA59-524B-2DE3-0D7A-A2914DF99E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77" y="4572000"/>
            <a:ext cx="2660904" cy="2286000"/>
          </a:xfrm>
          <a:prstGeom prst="rect">
            <a:avLst/>
          </a:prstGeom>
        </p:spPr>
      </p:pic>
      <p:pic>
        <p:nvPicPr>
          <p:cNvPr id="10" name="Picture 9" descr="A diagram of a flowchart&#10;&#10;Description automatically generated">
            <a:extLst>
              <a:ext uri="{FF2B5EF4-FFF2-40B4-BE49-F238E27FC236}">
                <a16:creationId xmlns:a16="http://schemas.microsoft.com/office/drawing/2014/main" id="{333DF16A-0B4F-4435-1D22-C026E88C55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00657"/>
            <a:ext cx="3583459" cy="2167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1245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E8A5F2B-BD1C-E380-D007-032B566C29CE}"/>
              </a:ext>
            </a:extLst>
          </p:cNvPr>
          <p:cNvSpPr txBox="1"/>
          <p:nvPr/>
        </p:nvSpPr>
        <p:spPr>
          <a:xfrm>
            <a:off x="0" y="0"/>
            <a:ext cx="1050566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%U(n)%%%%%%%%%%%%%%%%%%%%%%%%%%%%%%%%%%%%%%%%%%%%%%%%%%%%%%%%%%%%%%%%%%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n = -40:1:40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unitstep1 = n&gt;0;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figure(1)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stem(n,unitstep1)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axis([-40,40,-2,2]);</a:t>
            </a:r>
          </a:p>
          <a:p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01DA020E-1A9D-5882-A200-6FBB2A5570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95300"/>
            <a:ext cx="7099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7148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AB70E13-B3C5-2FC3-9546-25B8F37344EA}"/>
              </a:ext>
            </a:extLst>
          </p:cNvPr>
          <p:cNvSpPr txBox="1"/>
          <p:nvPr/>
        </p:nvSpPr>
        <p:spPr>
          <a:xfrm>
            <a:off x="0" y="0"/>
            <a:ext cx="1067462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%U(n-20)%%%%%%%%%%%%%%%%%%%%%%%%%%%%%%%%%%%%%%%%%%%%%%%%%%%%%%%%%%%%%%%%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unitstep2 = n&gt;20;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figure(2)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stem(n,unitstep2)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 shot of a graph&#10;&#10;Description automatically generated">
            <a:extLst>
              <a:ext uri="{FF2B5EF4-FFF2-40B4-BE49-F238E27FC236}">
                <a16:creationId xmlns:a16="http://schemas.microsoft.com/office/drawing/2014/main" id="{EAC8A5D9-2041-4911-D984-508329C061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95300"/>
            <a:ext cx="7099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9904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8EDE68B-0F5E-0D14-3AC9-0B097082603A}"/>
              </a:ext>
            </a:extLst>
          </p:cNvPr>
          <p:cNvSpPr txBox="1"/>
          <p:nvPr/>
        </p:nvSpPr>
        <p:spPr>
          <a:xfrm>
            <a:off x="0" y="0"/>
            <a:ext cx="12192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%U(n-20)-U(n)%%%%%%%%%%%%%%%%%%%%%%%%%%%%%%%%%%%%%%%%%%%%%%%%%%%%%%%%%%%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figure(3)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x = unitstep2-unitstep1;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n,x</a:t>
            </a:r>
            <a:r>
              <a:rPr lang="en-GB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FEB488A0-B138-4DAA-7F42-2039F581085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95300"/>
            <a:ext cx="7099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1031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60E7D3-917A-02F4-A97B-BB2215E31528}"/>
              </a:ext>
            </a:extLst>
          </p:cNvPr>
          <p:cNvSpPr txBox="1"/>
          <p:nvPr/>
        </p:nvSpPr>
        <p:spPr>
          <a:xfrm>
            <a:off x="0" y="0"/>
            <a:ext cx="10225876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((1/2)^n)*(U(n+10))%%%%%%%%%%%%%%%%%%%%%%%%%%%%%%%%%%%%%%%%%%%%%%%%%%%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figure(4)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p = 0.5.^n;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q = n&gt;=-10;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unitstep3 = p.*q;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stem(n,unitstep3);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axis([-40,40,-20,1200]);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597A8AF7-215A-E397-FA39-F1389B653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00" y="495300"/>
            <a:ext cx="70993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91721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66C6B03-0545-F28B-2B24-9E2A38B7B024}"/>
              </a:ext>
            </a:extLst>
          </p:cNvPr>
          <p:cNvSpPr txBox="1"/>
          <p:nvPr/>
        </p:nvSpPr>
        <p:spPr>
          <a:xfrm>
            <a:off x="0" y="0"/>
            <a:ext cx="1045515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U(n-10)%%%%%%%%%%%%%%%%%%%%%%%%%%%%%%%%%%%%%%%%%%%%%%%%%%%%%%%%%%%%%%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figure(5)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unitstep4 = n&gt;10;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stem(n,unitstep4)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axis([-40,40,-2,2]);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8" name="Picture 7" descr="A screenshot of a graph&#10;&#10;Description automatically generated">
            <a:extLst>
              <a:ext uri="{FF2B5EF4-FFF2-40B4-BE49-F238E27FC236}">
                <a16:creationId xmlns:a16="http://schemas.microsoft.com/office/drawing/2014/main" id="{1B718120-B1F4-1D88-797A-63914F5C8B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5300"/>
            <a:ext cx="7162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5927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F21F1FC-77A4-68BC-85CB-4BEFBB34E32A}"/>
              </a:ext>
            </a:extLst>
          </p:cNvPr>
          <p:cNvSpPr txBox="1"/>
          <p:nvPr/>
        </p:nvSpPr>
        <p:spPr>
          <a:xfrm>
            <a:off x="0" y="0"/>
            <a:ext cx="102258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%((1/2)^n)*(U(n+10))-(U(n-10))%%%%%%%%%%%%%%%%%%%%%%%%%%%%%%%%%%%%%%%%%%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figure(6)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h = unitstep3 - unitstep4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</a:t>
            </a:r>
            <a:r>
              <a:rPr lang="en-GB" b="0" i="0" dirty="0" err="1">
                <a:effectLst/>
                <a:latin typeface="Menlo" panose="020B0609030804020204" pitchFamily="49" charset="0"/>
              </a:rPr>
              <a:t>n,h</a:t>
            </a:r>
            <a:r>
              <a:rPr lang="en-GB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axis([-40,40,-1200,10]);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7" name="Picture 6" descr="A screen shot of a graph&#10;&#10;Description automatically generated">
            <a:extLst>
              <a:ext uri="{FF2B5EF4-FFF2-40B4-BE49-F238E27FC236}">
                <a16:creationId xmlns:a16="http://schemas.microsoft.com/office/drawing/2014/main" id="{4E504446-1734-1827-0022-CD4F2834AC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5300"/>
            <a:ext cx="7162800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773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6A4A3C4-FCE3-9162-BC92-53321CEC89B1}"/>
              </a:ext>
            </a:extLst>
          </p:cNvPr>
          <p:cNvSpPr txBox="1"/>
          <p:nvPr/>
        </p:nvSpPr>
        <p:spPr>
          <a:xfrm>
            <a:off x="0" y="0"/>
            <a:ext cx="102373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convolution %%%%%%%%%%%%%%%%%%%%%%%%%%%%%%%%%%%%%%%%%%%%%%%%%%%%%%%%%%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figure(7)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y = conv(x,h);</a:t>
            </a: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stem(y);</a:t>
            </a:r>
          </a:p>
          <a:p>
            <a:r>
              <a:rPr lang="en-GB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%axis([-20,20,-2,2]);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r>
              <a:rPr lang="en-GB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13504CDD-AE54-7C37-013A-7388C2BD4F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200" y="495300"/>
            <a:ext cx="7162800" cy="6362700"/>
          </a:xfrm>
          <a:prstGeom prst="rect">
            <a:avLst/>
          </a:prstGeom>
        </p:spPr>
      </p:pic>
      <p:pic>
        <p:nvPicPr>
          <p:cNvPr id="9" name="Picture 8" descr="A diagram of a flowchart&#10;&#10;Description automatically generated">
            <a:extLst>
              <a:ext uri="{FF2B5EF4-FFF2-40B4-BE49-F238E27FC236}">
                <a16:creationId xmlns:a16="http://schemas.microsoft.com/office/drawing/2014/main" id="{8FF6F385-305F-EADC-72D1-C03F2FE49A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4" t="10897" r="3529" b="2752"/>
          <a:stretch/>
        </p:blipFill>
        <p:spPr>
          <a:xfrm>
            <a:off x="182880" y="1739869"/>
            <a:ext cx="4663441" cy="2603531"/>
          </a:xfrm>
          <a:prstGeom prst="rect">
            <a:avLst/>
          </a:prstGeom>
        </p:spPr>
      </p:pic>
      <p:pic>
        <p:nvPicPr>
          <p:cNvPr id="11" name="Picture 10" descr="A diagram of a block diagram&#10;&#10;Description automatically generated">
            <a:extLst>
              <a:ext uri="{FF2B5EF4-FFF2-40B4-BE49-F238E27FC236}">
                <a16:creationId xmlns:a16="http://schemas.microsoft.com/office/drawing/2014/main" id="{1B638314-8C0B-ADBE-DB72-08D69FEFA4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56048"/>
            <a:ext cx="4769614" cy="188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98039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4B5D30-53E8-F7C5-6759-CAACEE5BF50C}"/>
              </a:ext>
            </a:extLst>
          </p:cNvPr>
          <p:cNvSpPr txBox="1"/>
          <p:nvPr/>
        </p:nvSpPr>
        <p:spPr>
          <a:xfrm>
            <a:off x="0" y="0"/>
            <a:ext cx="1069214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%Q1.A%%%%%%%%%%%%%%%%%%%%%%%%%%%%%%%%%%%%%%%%%%%%%%%%%%%%%%%%%%%%%%%%%%%%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 err="1">
                <a:effectLst/>
                <a:latin typeface="Menlo" panose="020B0609030804020204" pitchFamily="49" charset="0"/>
              </a:rPr>
              <a:t>clc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clear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t=0:2*pi/500:4*pi;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x=exp(4j*pi*t)+exp(-j*4*pi*t)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figure(1)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x=(exp(j*4*pi*t)-exp(-j*4*pi*t))/j;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figure(2)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US" dirty="0"/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E453DC9A-E1CE-64DD-6E42-2B7E120DEC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77" y="0"/>
            <a:ext cx="5174423" cy="3429000"/>
          </a:xfrm>
          <a:prstGeom prst="rect">
            <a:avLst/>
          </a:prstGeom>
        </p:spPr>
      </p:pic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ADD074C8-40CD-01A1-EDD6-4D7A66A6B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7577" y="3429000"/>
            <a:ext cx="5174423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04320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EEECE10-02A9-B4B2-9F65-F6FECA8D945A}"/>
              </a:ext>
            </a:extLst>
          </p:cNvPr>
          <p:cNvSpPr txBox="1"/>
          <p:nvPr/>
        </p:nvSpPr>
        <p:spPr>
          <a:xfrm>
            <a:off x="0" y="0"/>
            <a:ext cx="1104522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%Q1.B%%%%%%%%%%%%%%%%%%%%%%%%%%%%%%%%%%%%%%%%%%%%%%%%%%%%%%%%%%%%%%%%%%%%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clc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clear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t=0:0.01:8;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theta=-pi/2;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z=8*cos(2*pi*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subplot(4,1,1)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t,z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theta=-pi;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z=8*cos(2*pi*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t,z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theta=-3*pi/2;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z=8*cos(2*pi*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t,z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1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CFEFBF4-6887-5151-3CE8-46B2A144C8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605" y="1053297"/>
            <a:ext cx="9872395" cy="5804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877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0D6942A-74D2-426A-A11F-F00B46A97E35}"/>
              </a:ext>
            </a:extLst>
          </p:cNvPr>
          <p:cNvSpPr txBox="1"/>
          <p:nvPr/>
        </p:nvSpPr>
        <p:spPr>
          <a:xfrm>
            <a:off x="0" y="-58939"/>
            <a:ext cx="141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mesh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1EE629-4E4D-4241-BC9D-703F5522FB49}"/>
              </a:ext>
            </a:extLst>
          </p:cNvPr>
          <p:cNvSpPr txBox="1"/>
          <p:nvPr/>
        </p:nvSpPr>
        <p:spPr>
          <a:xfrm>
            <a:off x="0" y="923041"/>
            <a:ext cx="12192000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="0" i="0" dirty="0">
                <a:effectLst/>
                <a:latin typeface="Menlo" panose="020B0609030804020204" pitchFamily="49" charset="0"/>
              </a:rPr>
              <a:t>figure(3)          % Create a new figure window with the figure number 3</a:t>
            </a:r>
          </a:p>
          <a:p>
            <a:endParaRPr lang="en-GB" sz="1600" b="0" i="0" dirty="0">
              <a:effectLst/>
              <a:latin typeface="Menlo" panose="020B0609030804020204" pitchFamily="49" charset="0"/>
            </a:endParaRPr>
          </a:p>
          <a:p>
            <a:r>
              <a:rPr lang="en-GB" sz="1600" b="0" i="0" dirty="0">
                <a:effectLst/>
                <a:latin typeface="Menlo" panose="020B0609030804020204" pitchFamily="49" charset="0"/>
              </a:rPr>
              <a:t>[X, Y] = </a:t>
            </a:r>
            <a:r>
              <a:rPr lang="en-GB" sz="1600" b="0" i="0" dirty="0" err="1">
                <a:effectLst/>
                <a:latin typeface="Menlo" panose="020B0609030804020204" pitchFamily="49" charset="0"/>
              </a:rPr>
              <a:t>meshgrid</a:t>
            </a:r>
            <a:r>
              <a:rPr lang="en-GB" sz="1600" b="0" i="0" dirty="0">
                <a:effectLst/>
                <a:latin typeface="Menlo" panose="020B0609030804020204" pitchFamily="49" charset="0"/>
              </a:rPr>
              <a:t>(-8:0.5:8);  % Create a grid of 2D coordinates using </a:t>
            </a:r>
            <a:r>
              <a:rPr lang="en-GB" sz="1600" b="0" i="0" dirty="0" err="1">
                <a:effectLst/>
                <a:latin typeface="Menlo" panose="020B0609030804020204" pitchFamily="49" charset="0"/>
              </a:rPr>
              <a:t>meshgrid</a:t>
            </a:r>
            <a:endParaRPr lang="en-GB" sz="1600" b="0" i="0" dirty="0">
              <a:effectLst/>
              <a:latin typeface="Menlo" panose="020B0609030804020204" pitchFamily="49" charset="0"/>
            </a:endParaRPr>
          </a:p>
          <a:p>
            <a:r>
              <a:rPr lang="en-GB" sz="1600" b="0" i="0" dirty="0">
                <a:effectLst/>
                <a:latin typeface="Menlo" panose="020B0609030804020204" pitchFamily="49" charset="0"/>
              </a:rPr>
              <a:t>R = sqrt(X.^2 + Y.^2) + eps;   % Calculate the radial distance from the origin with a small epsilon added</a:t>
            </a:r>
          </a:p>
          <a:p>
            <a:r>
              <a:rPr lang="en-GB" sz="1600" b="0" i="0" dirty="0">
                <a:effectLst/>
                <a:latin typeface="Menlo" panose="020B0609030804020204" pitchFamily="49" charset="0"/>
              </a:rPr>
              <a:t>Z = sin(R) ./ R;               % Compute the function values based on the radial distance</a:t>
            </a:r>
          </a:p>
          <a:p>
            <a:r>
              <a:rPr lang="en-GB" sz="1600" b="0" i="0" dirty="0">
                <a:effectLst/>
                <a:latin typeface="Menlo" panose="020B0609030804020204" pitchFamily="49" charset="0"/>
              </a:rPr>
              <a:t>mesh(X, Y, Z)                  % Create a 3D mesh plot using the generated data</a:t>
            </a:r>
          </a:p>
          <a:p>
            <a:endParaRPr lang="en-GB" dirty="0"/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E41DBAD5-B9FE-B5EF-124F-B990589821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4656" y="2723672"/>
            <a:ext cx="4657344" cy="4134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2326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26A58C-CA92-EC2A-BA11-D67BAF581C01}"/>
              </a:ext>
            </a:extLst>
          </p:cNvPr>
          <p:cNvSpPr txBox="1"/>
          <p:nvPr/>
        </p:nvSpPr>
        <p:spPr>
          <a:xfrm>
            <a:off x="0" y="0"/>
            <a:ext cx="11343991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%Q1.C%%%%%%%%%%%%%%%%%%%%%%%%%%%%%%%%%%%%%%%%%%%%%%%%%%%%%%%%%%%%%%%%%%%%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clc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clear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t=0:0.01:8;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theta=-pi/2;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w=3*cos(8*pi*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figure(4)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subplot(4,1,1)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t,w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theta=-pi;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w=3*cos(8*pi*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figure(4)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t,w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theta=-3*pi/2;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w=3*cos(8*pi*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t+theta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figure(4)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subplot(4,1,3)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t,w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endParaRPr lang="en-US" sz="1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3EF4DE91-92CC-7A9D-3CA2-8777DE9CE0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200" y="983849"/>
            <a:ext cx="10044800" cy="5874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4648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A32910A-A10B-196E-2238-9BD50D147BE8}"/>
              </a:ext>
            </a:extLst>
          </p:cNvPr>
          <p:cNvSpPr txBox="1"/>
          <p:nvPr/>
        </p:nvSpPr>
        <p:spPr>
          <a:xfrm>
            <a:off x="0" y="0"/>
            <a:ext cx="11362099" cy="57246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%Q1.D-B%%%%%%%%%%%%%%%%%%%%%%%%%%%%%%%%%%%%%%%%%%%%%%%%%%%%%%%%%%%%%%%%%%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 err="1">
                <a:effectLst/>
                <a:latin typeface="Menlo" panose="020B0609030804020204" pitchFamily="49" charset="0"/>
              </a:rPr>
              <a:t>clc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clear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t=0:0.01:8;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T=1;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x=8*cos(2*pi*(t-tor/T))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figure(5)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subplot(4,1,1)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tor=0.25;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x=8*cos(2*pi*(t-tor/T))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subplot(4,1,2)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tor=0.75;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x=8*cos(2*pi*(t-tor/T))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subplot(4,1,3)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endParaRPr lang="en-US" dirty="0"/>
          </a:p>
        </p:txBody>
      </p:sp>
      <p:pic>
        <p:nvPicPr>
          <p:cNvPr id="5" name="Picture 4" descr="A screenshot of a graph&#10;&#10;Description automatically generated">
            <a:extLst>
              <a:ext uri="{FF2B5EF4-FFF2-40B4-BE49-F238E27FC236}">
                <a16:creationId xmlns:a16="http://schemas.microsoft.com/office/drawing/2014/main" id="{AB5A1001-6C27-7ED4-96BA-29D2082728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11" y="995423"/>
            <a:ext cx="9719989" cy="5862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22079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36BA354-1255-AFB1-17D7-9D3BA62E72D0}"/>
              </a:ext>
            </a:extLst>
          </p:cNvPr>
          <p:cNvSpPr txBox="1"/>
          <p:nvPr/>
        </p:nvSpPr>
        <p:spPr>
          <a:xfrm>
            <a:off x="0" y="0"/>
            <a:ext cx="10900373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2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Q1.D-C%%%%%%%%%%%%%%%%%%%%%%%%%%%%%%%%%%%%%%%%%%%%%%%%%%%%%%%%%%%%%%%%%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 err="1">
                <a:effectLst/>
                <a:latin typeface="Menlo" panose="020B0609030804020204" pitchFamily="49" charset="0"/>
              </a:rPr>
              <a:t>clc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clear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all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t=0:0.01:8;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T=0.25;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x=3*cos(2*pi*(t-tor/T));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figure(6)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subplot(4,1,1)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tor=0.0625;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x=3*cos(2*pi*(t-tor/T));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figure(6)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subplot(4,1,2)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tor=0.125;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x=3*cos(2*pi*(t-tor/T));</a:t>
            </a:r>
          </a:p>
          <a:p>
            <a:br>
              <a:rPr lang="en-GB" sz="1200" b="0" i="0" dirty="0">
                <a:effectLst/>
                <a:latin typeface="Menlo" panose="020B0609030804020204" pitchFamily="49" charset="0"/>
              </a:rPr>
            </a:b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figure(6)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subplot(4,1,3)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2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2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2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2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200" b="0" i="0" dirty="0">
              <a:effectLst/>
              <a:latin typeface="Menlo" panose="020B0609030804020204" pitchFamily="49" charset="0"/>
            </a:endParaRPr>
          </a:p>
          <a:p>
            <a:endParaRPr lang="en-US" sz="1200" dirty="0"/>
          </a:p>
        </p:txBody>
      </p:sp>
      <p:pic>
        <p:nvPicPr>
          <p:cNvPr id="6" name="Picture 5" descr="A screenshot of a graph&#10;&#10;Description automatically generated">
            <a:extLst>
              <a:ext uri="{FF2B5EF4-FFF2-40B4-BE49-F238E27FC236}">
                <a16:creationId xmlns:a16="http://schemas.microsoft.com/office/drawing/2014/main" id="{29FE4FA8-2022-C1F7-5ABA-7B2DFF87B5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9315" y="775505"/>
            <a:ext cx="9582685" cy="608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06006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126F9-05A7-6E66-13B6-5C3B98C76D11}"/>
              </a:ext>
            </a:extLst>
          </p:cNvPr>
          <p:cNvSpPr txBox="1"/>
          <p:nvPr/>
        </p:nvSpPr>
        <p:spPr>
          <a:xfrm>
            <a:off x="0" y="0"/>
            <a:ext cx="11869093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%Q2.A%%%%%%%%%%%%%%%%%%%%%%%%%%%%%%%%%%%%%%%%%%%%%%%%%%%%%%%%%%%%%%%%%%%%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clear,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clc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N = 100;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define the number of terms of the F.S.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 = 0:0.002:2;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define the time index with fine resolution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 = 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omega_0 = 2*pi/T;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%!!!!!!!this is omega value!!!!!!!!!!!!it </a:t>
            </a:r>
            <a:r>
              <a:rPr lang="en-GB" sz="11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valiue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is PI!!!!!!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= zeros(size(t));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n = 1:N</a:t>
            </a: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+ (4/pi)*(1/(2*n - 1))*sin((2*n - 1)*omega_0*t);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figure(9)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subplot(5,1,1)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(4/pi)*(1/(2*1 - 1))*sin((2*1 - 1)*omega_0*t),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'b'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'x(1)'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(4/pi)*(1/(2*2 - 1))*sin((2*2 - 1)*omega_0*t),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'x(2)'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(4/pi)*(1/(2*3 - 1))*sin((2*3 - 1)*omega_0*t),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'm'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'x(3)'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subplot(5,1,4)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'x(1) + x(2) + x(3)'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subplot(5,1,5)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(4/pi)*(1/(2*4 - 1))*sin((2*4 - 1)*omega_0*t),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'k'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'x(4)'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7C338B7D-4DBE-C8F7-0D10-550557047E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400" y="1226916"/>
            <a:ext cx="6285599" cy="5631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6010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B49F6CE-05DD-D324-55DB-55794D35302F}"/>
              </a:ext>
            </a:extLst>
          </p:cNvPr>
          <p:cNvSpPr txBox="1"/>
          <p:nvPr/>
        </p:nvSpPr>
        <p:spPr>
          <a:xfrm>
            <a:off x="0" y="0"/>
            <a:ext cx="12192000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effectLst/>
                <a:latin typeface="Menlo" panose="020B0609030804020204" pitchFamily="49" charset="0"/>
              </a:rPr>
              <a:t>clear,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clc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n = 500;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Set the number of terms to 50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 = 0:0.002:2;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Time vector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 = 2;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Initialize x to store the terms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x = zeros(n, length(t));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= 1:n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x(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,:) = (4/pi)*(1/((2*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)-1)*sin(2*pi*((2*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)-1)*t/T));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Plot individual terms and their sum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figure(10)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subplot(6,1,1:4)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= 1:4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x(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,:),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'DisplayName'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 [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'x('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 num2str(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]), hold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hold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off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legend(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'show'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1100" b="0" i="0" dirty="0">
                <a:effectLst/>
                <a:latin typeface="Menlo" panose="020B0609030804020204" pitchFamily="49" charset="0"/>
              </a:rPr>
            </a:b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subplot(6,1,5:6)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 sum(x(1:n,:), 1),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'DisplayName'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'Approximation (N=500)'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legend(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'show'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51D3E990-8CED-C645-AD2E-C31BEFB5F2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35710"/>
            <a:ext cx="6096000" cy="5422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9066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58905E5-7569-8ED2-A1B3-9416AEE9C1A3}"/>
              </a:ext>
            </a:extLst>
          </p:cNvPr>
          <p:cNvSpPr txBox="1"/>
          <p:nvPr/>
        </p:nvSpPr>
        <p:spPr>
          <a:xfrm>
            <a:off x="0" y="0"/>
            <a:ext cx="11968682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%Q2.C%%%%%%%%%%%%%%%%%%%%%%%%%%%%%%%%%%%%%%%%%%%%%%%%%%%%%%%%%%%%%%%%%%%%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%Example code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clear,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clc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n=40;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%define the number of terms of the F.S&gt;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%define the time index. The range is from[0:1],but with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%step size of 0.002 for fine resolution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 = 0:0.002:2;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T=2;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 = 1:n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x(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,:) =(4/pi)*(1/((2*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)-1)*sin(2*pi*((2*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)-1)*t/T));</a:t>
            </a:r>
          </a:p>
          <a:p>
            <a:r>
              <a:rPr lang="en-GB" sz="11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%plot the first term, the second term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%the third term, and the Sum of </a:t>
            </a:r>
            <a:r>
              <a:rPr lang="en-GB" sz="11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teh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first three terms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GB" sz="11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approch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: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figure(12)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subplot(5,1,1)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(1,:))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%plot the first term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(2,:),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%plot the second term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(3,:),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'm'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%plot the third term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subplot(5,1,4)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t,x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(4,:),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'm'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%plot the third term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subplot(5,1,5)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</a:t>
            </a:r>
            <a:r>
              <a:rPr lang="en-GB" sz="1100" b="0" i="0" dirty="0" err="1">
                <a:effectLst/>
                <a:latin typeface="Menlo" panose="020B0609030804020204" pitchFamily="49" charset="0"/>
              </a:rPr>
              <a:t>t,sum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(x(1:n,:),1),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GB" sz="11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hold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 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unitstep1 = t&gt;=0; 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</a:t>
            </a:r>
            <a:r>
              <a:rPr lang="en-GB" sz="11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equavalent</a:t>
            </a:r>
            <a:r>
              <a:rPr lang="en-GB" sz="11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 to if t &gt;= 0 unitstep1 = True else unitstep1 =False end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unitstep2 = t&gt;=1;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figure (13)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plot(t,unitstep1-2*unitstep2)</a:t>
            </a:r>
          </a:p>
          <a:p>
            <a:r>
              <a:rPr lang="en-GB" sz="1100" b="0" i="0" dirty="0">
                <a:effectLst/>
                <a:latin typeface="Menlo" panose="020B0609030804020204" pitchFamily="49" charset="0"/>
              </a:rPr>
              <a:t>hold </a:t>
            </a:r>
            <a:r>
              <a:rPr lang="en-GB" sz="11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off</a:t>
            </a:r>
            <a:endParaRPr lang="en-GB" sz="1100" b="0" i="0" dirty="0">
              <a:effectLst/>
              <a:latin typeface="Menlo" panose="020B0609030804020204" pitchFamily="49" charset="0"/>
            </a:endParaRPr>
          </a:p>
          <a:p>
            <a:endParaRPr lang="en-US" sz="1100" dirty="0"/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DA95043A-260D-9930-B59F-B37D524D63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62" y="-1"/>
            <a:ext cx="3799438" cy="3379535"/>
          </a:xfrm>
          <a:prstGeom prst="rect">
            <a:avLst/>
          </a:prstGeom>
        </p:spPr>
      </p:pic>
      <p:pic>
        <p:nvPicPr>
          <p:cNvPr id="8" name="Picture 7" descr="A screenshot of a computer&#10;&#10;Description automatically generated">
            <a:extLst>
              <a:ext uri="{FF2B5EF4-FFF2-40B4-BE49-F238E27FC236}">
                <a16:creationId xmlns:a16="http://schemas.microsoft.com/office/drawing/2014/main" id="{AB3FFE57-9072-E1A7-2590-E3C3841DC3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2561" y="3478464"/>
            <a:ext cx="3799437" cy="33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00369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570CF45-A035-6A5E-AF47-EA98C0487CAA}"/>
              </a:ext>
            </a:extLst>
          </p:cNvPr>
          <p:cNvSpPr txBox="1"/>
          <p:nvPr/>
        </p:nvSpPr>
        <p:spPr>
          <a:xfrm>
            <a:off x="0" y="0"/>
            <a:ext cx="11860040" cy="6124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%Q2.D%%%%%%%%%%%%%%%%%%%%%%%%%%%%%%%%%%%%%%%%%%%%%%%%%%%%%%%%%%%%%%%%%%%%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clear,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clc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Define parameters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t = 0:0.002:2; </a:t>
            </a:r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Define the time index with fine resolution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T = 2;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omega_0 = 2*pi/T;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Generate the square wave function x(t)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x_t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square(2*pi*t/T);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Initialize variables for different approximations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[10, 100, 500];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num_N_values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numel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Plot subplots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figure(8)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1:num_N_values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N =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Calculate Fourier series approximation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zeros(size(t));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 = 1:N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+ (4/pi)*(1/(2*n - 1))*sin((2*n - 1)*omega_0*t);</a:t>
            </a:r>
          </a:p>
          <a:p>
            <a:r>
              <a:rPr lang="en-GB" sz="7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Calculate the approximation error </a:t>
            </a:r>
            <a:r>
              <a:rPr lang="en-GB" sz="700" b="0" i="0" dirty="0" err="1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e_a</a:t>
            </a:r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(t)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e_a_t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=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x_t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 -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;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Plot results in subplots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subplot(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num_N_values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2, 2*i-1)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plot(t,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x_N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'r'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'DisplayName'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'\hat x_{'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'}(t)'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ylabel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'\hat x_{'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'}(t)'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title([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'Approximation (N='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legend(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'show'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</a:t>
            </a:r>
          </a:p>
          <a:p>
            <a:br>
              <a:rPr lang="en-GB" sz="700" b="0" i="0" dirty="0">
                <a:effectLst/>
                <a:latin typeface="Menlo" panose="020B0609030804020204" pitchFamily="49" charset="0"/>
              </a:rPr>
            </a:br>
            <a:endParaRPr lang="en-GB" sz="700" b="0" i="0" dirty="0">
              <a:effectLst/>
              <a:latin typeface="Menlo" panose="020B0609030804020204" pitchFamily="49" charset="0"/>
            </a:endParaRP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subplot(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num_N_values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2, 2*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plot(t, </a:t>
            </a:r>
            <a:r>
              <a:rPr lang="en-GB" sz="700" b="0" i="0" dirty="0" err="1">
                <a:effectLst/>
                <a:latin typeface="Menlo" panose="020B0609030804020204" pitchFamily="49" charset="0"/>
              </a:rPr>
              <a:t>e_a_t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'g'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'DisplayName'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, 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'Error (N='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't'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700" b="0" i="0" dirty="0" err="1">
                <a:effectLst/>
                <a:latin typeface="Menlo" panose="020B0609030804020204" pitchFamily="49" charset="0"/>
              </a:rPr>
              <a:t>ylabel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([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7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e_a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_{'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'}(t)'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title([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'Approximation Error (N=' 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num2str(N) 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')'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])</a:t>
            </a:r>
          </a:p>
          <a:p>
            <a:r>
              <a:rPr lang="en-GB" sz="700" b="0" i="0" dirty="0">
                <a:effectLst/>
                <a:latin typeface="Menlo" panose="020B0609030804020204" pitchFamily="49" charset="0"/>
              </a:rPr>
              <a:t>legend(</a:t>
            </a:r>
            <a:r>
              <a:rPr lang="en-GB" sz="7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'show'</a:t>
            </a:r>
            <a:r>
              <a:rPr lang="en-GB" sz="7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7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7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4F09A987-6803-76CC-C661-75785F608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8994" y="0"/>
            <a:ext cx="76930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9089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20A524AF-BE44-2EDF-7558-F4C6F25D648D}"/>
              </a:ext>
            </a:extLst>
          </p:cNvPr>
          <p:cNvSpPr txBox="1"/>
          <p:nvPr/>
        </p:nvSpPr>
        <p:spPr>
          <a:xfrm>
            <a:off x="0" y="0"/>
            <a:ext cx="1129872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%Q2.E%%%%%%%%%%%%%%%%%%%%%%%%%%%%%%%%%%%%%%%%%%%%%%%%%%%%%%%%%%%%%%%%%%%%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clear, 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clc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Define parameters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t = 0:0.002:2; </a:t>
            </a:r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Time vector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T = 2;</a:t>
            </a: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num_terms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= 20; </a:t>
            </a:r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Maximum number of terms to consider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mse_values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= zeros(1, 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num_terms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);</a:t>
            </a:r>
          </a:p>
          <a:p>
            <a:r>
              <a:rPr lang="en-GB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n = 1:num_terms</a:t>
            </a: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Compute Fourier Series terms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x = zeros(n, length(t));</a:t>
            </a:r>
          </a:p>
          <a:p>
            <a:r>
              <a:rPr lang="en-GB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for 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= 1:n</a:t>
            </a: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x(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,:) = (4/pi)*(1/((2*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)-1)*sin(2*pi*((2*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i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)-1)*t/T));</a:t>
            </a:r>
          </a:p>
          <a:p>
            <a:r>
              <a:rPr lang="en-GB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Compute the sum of the first n terms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syw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= sum(x(1:n,:), 1);</a:t>
            </a: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Generate square wave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unitstep1 = t &gt;= 0;</a:t>
            </a: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unitstep2 = t &gt;= 1;</a:t>
            </a: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sqw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= unitstep1 - 2*unitstep2;</a:t>
            </a: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Compute Mean Square Error (MSE)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er = mean((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sqw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 - 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syw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).^2);</a:t>
            </a: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mse_values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(n) = er;</a:t>
            </a:r>
          </a:p>
          <a:p>
            <a:r>
              <a:rPr lang="en-GB" sz="1000" b="0" i="0" dirty="0">
                <a:solidFill>
                  <a:srgbClr val="0E00FF"/>
                </a:solidFill>
                <a:effectLst/>
                <a:latin typeface="Menlo" panose="020B0609030804020204" pitchFamily="49" charset="0"/>
              </a:rPr>
              <a:t>end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br>
              <a:rPr lang="en-GB" sz="1000" b="0" i="0" dirty="0">
                <a:effectLst/>
                <a:latin typeface="Menlo" panose="020B0609030804020204" pitchFamily="49" charset="0"/>
              </a:rPr>
            </a:b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solidFill>
                  <a:srgbClr val="008013"/>
                </a:solidFill>
                <a:effectLst/>
                <a:latin typeface="Menlo" panose="020B0609030804020204" pitchFamily="49" charset="0"/>
              </a:rPr>
              <a:t>% Plot the Mean Square Error (MSE) with regard to the number of terms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figure(15)</a:t>
            </a: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plot(1:num_terms, </a:t>
            </a:r>
            <a:r>
              <a:rPr lang="en-GB" sz="1000" b="0" i="0" dirty="0" err="1">
                <a:effectLst/>
                <a:latin typeface="Menlo" panose="020B0609030804020204" pitchFamily="49" charset="0"/>
              </a:rPr>
              <a:t>mse_values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bo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-'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, 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00" b="0" i="0" dirty="0" err="1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LineWidth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, 2)</a:t>
            </a: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xlabel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'Number of Terms'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i="0" dirty="0" err="1">
                <a:effectLst/>
                <a:latin typeface="Menlo" panose="020B0609030804020204" pitchFamily="49" charset="0"/>
              </a:rPr>
              <a:t>ylabel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(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'Mean Square Error (MSE)'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title(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'Convergence of Fourier Series Approximation'</a:t>
            </a:r>
            <a:r>
              <a:rPr lang="en-GB" sz="1000" b="0" i="0" dirty="0"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GB" sz="1000" b="0" i="0" dirty="0">
                <a:effectLst/>
                <a:latin typeface="Menlo" panose="020B0609030804020204" pitchFamily="49" charset="0"/>
              </a:rPr>
              <a:t>grid </a:t>
            </a:r>
            <a:r>
              <a:rPr lang="en-GB" sz="1000" b="0" i="0" dirty="0">
                <a:solidFill>
                  <a:srgbClr val="A709F5"/>
                </a:solidFill>
                <a:effectLst/>
                <a:latin typeface="Menlo" panose="020B0609030804020204" pitchFamily="49" charset="0"/>
              </a:rPr>
              <a:t>on</a:t>
            </a:r>
            <a:endParaRPr lang="en-GB" sz="1000" b="0" i="0" dirty="0">
              <a:effectLst/>
              <a:latin typeface="Menlo" panose="020B0609030804020204" pitchFamily="49" charset="0"/>
            </a:endParaRPr>
          </a:p>
        </p:txBody>
      </p:sp>
      <p:pic>
        <p:nvPicPr>
          <p:cNvPr id="6" name="Picture 5" descr="A graph on a computer screen&#10;&#10;Description automatically generated">
            <a:extLst>
              <a:ext uri="{FF2B5EF4-FFF2-40B4-BE49-F238E27FC236}">
                <a16:creationId xmlns:a16="http://schemas.microsoft.com/office/drawing/2014/main" id="{38578874-EE46-577E-A814-6DBE79B623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8336" y="452673"/>
            <a:ext cx="6653664" cy="5952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001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writing on it&#10;&#10;Description automatically generated">
            <a:extLst>
              <a:ext uri="{FF2B5EF4-FFF2-40B4-BE49-F238E27FC236}">
                <a16:creationId xmlns:a16="http://schemas.microsoft.com/office/drawing/2014/main" id="{023FB949-1EFB-4F11-5D9A-892F3DD8D8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58197" y="-958198"/>
            <a:ext cx="4751294" cy="666768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61C4639-53BD-7592-87F7-25B4AB63936E}"/>
              </a:ext>
            </a:extLst>
          </p:cNvPr>
          <p:cNvSpPr/>
          <p:nvPr/>
        </p:nvSpPr>
        <p:spPr>
          <a:xfrm>
            <a:off x="5912825" y="4126369"/>
            <a:ext cx="669241" cy="66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E0C866D5-DBA5-88AB-B4A5-010746B4C6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1343" y="0"/>
            <a:ext cx="5410656" cy="483197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FC81866-C6BE-0E96-EEB7-AE99CF7F7A94}"/>
              </a:ext>
            </a:extLst>
          </p:cNvPr>
          <p:cNvSpPr/>
          <p:nvPr/>
        </p:nvSpPr>
        <p:spPr>
          <a:xfrm>
            <a:off x="9215718" y="770965"/>
            <a:ext cx="510987" cy="4061011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22F51987-66BC-E41D-801C-024BFA740DE1}"/>
              </a:ext>
            </a:extLst>
          </p:cNvPr>
          <p:cNvSpPr/>
          <p:nvPr/>
        </p:nvSpPr>
        <p:spPr>
          <a:xfrm>
            <a:off x="2563906" y="3666565"/>
            <a:ext cx="2321859" cy="627529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Brace 9">
            <a:extLst>
              <a:ext uri="{FF2B5EF4-FFF2-40B4-BE49-F238E27FC236}">
                <a16:creationId xmlns:a16="http://schemas.microsoft.com/office/drawing/2014/main" id="{7939DA0C-EE72-FFD3-2E05-7D4FBC470ECC}"/>
              </a:ext>
            </a:extLst>
          </p:cNvPr>
          <p:cNvSpPr/>
          <p:nvPr/>
        </p:nvSpPr>
        <p:spPr>
          <a:xfrm>
            <a:off x="9834282" y="1084729"/>
            <a:ext cx="475130" cy="3290047"/>
          </a:xfrm>
          <a:prstGeom prst="righ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4357F75-59F7-A693-A602-2D0B126CE2B3}"/>
              </a:ext>
            </a:extLst>
          </p:cNvPr>
          <p:cNvSpPr/>
          <p:nvPr/>
        </p:nvSpPr>
        <p:spPr>
          <a:xfrm>
            <a:off x="986118" y="3514165"/>
            <a:ext cx="1488141" cy="779929"/>
          </a:xfrm>
          <a:prstGeom prst="rect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92718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white paper with text&#10;&#10;Description automatically generated">
            <a:extLst>
              <a:ext uri="{FF2B5EF4-FFF2-40B4-BE49-F238E27FC236}">
                <a16:creationId xmlns:a16="http://schemas.microsoft.com/office/drawing/2014/main" id="{C4E6600E-3D85-99CF-D62B-D003F9B9B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928788" y="-928787"/>
            <a:ext cx="4907666" cy="67652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1FF0651A-D035-4890-1FE1-1F78B740F2B1}"/>
              </a:ext>
            </a:extLst>
          </p:cNvPr>
          <p:cNvSpPr/>
          <p:nvPr/>
        </p:nvSpPr>
        <p:spPr>
          <a:xfrm>
            <a:off x="6096000" y="4155311"/>
            <a:ext cx="669241" cy="6652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 shot of a graph&#10;&#10;Description automatically generated">
            <a:extLst>
              <a:ext uri="{FF2B5EF4-FFF2-40B4-BE49-F238E27FC236}">
                <a16:creationId xmlns:a16="http://schemas.microsoft.com/office/drawing/2014/main" id="{602B898A-0FDA-97BE-9A73-BC40348FD0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5241" y="0"/>
            <a:ext cx="5426758" cy="4820577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C970BBC-6CCB-43C8-A4BB-B1457F4F5612}"/>
              </a:ext>
            </a:extLst>
          </p:cNvPr>
          <p:cNvSpPr/>
          <p:nvPr/>
        </p:nvSpPr>
        <p:spPr>
          <a:xfrm>
            <a:off x="9108141" y="824753"/>
            <a:ext cx="669241" cy="4007223"/>
          </a:xfrm>
          <a:prstGeom prst="round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910237-5D2D-97B3-3965-C7A8490A8206}"/>
              </a:ext>
            </a:extLst>
          </p:cNvPr>
          <p:cNvSpPr/>
          <p:nvPr/>
        </p:nvSpPr>
        <p:spPr>
          <a:xfrm>
            <a:off x="2581835" y="2716306"/>
            <a:ext cx="3639671" cy="712694"/>
          </a:xfrm>
          <a:prstGeom prst="rect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E9FB9CD0-4D05-F5A2-33DB-F749DC8441FC}"/>
              </a:ext>
            </a:extLst>
          </p:cNvPr>
          <p:cNvSpPr/>
          <p:nvPr/>
        </p:nvSpPr>
        <p:spPr>
          <a:xfrm>
            <a:off x="2671482" y="2913529"/>
            <a:ext cx="1927412" cy="430306"/>
          </a:xfrm>
          <a:prstGeom prst="roundRect">
            <a:avLst/>
          </a:prstGeom>
          <a:noFill/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F1F89081-B42C-CB98-276E-77DCF2BC865B}"/>
              </a:ext>
            </a:extLst>
          </p:cNvPr>
          <p:cNvSpPr/>
          <p:nvPr/>
        </p:nvSpPr>
        <p:spPr>
          <a:xfrm>
            <a:off x="9108141" y="1371601"/>
            <a:ext cx="238935" cy="2680446"/>
          </a:xfrm>
          <a:prstGeom prst="roundRect">
            <a:avLst/>
          </a:prstGeom>
          <a:noFill/>
          <a:ln w="2857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>
            <a:extLst>
              <a:ext uri="{FF2B5EF4-FFF2-40B4-BE49-F238E27FC236}">
                <a16:creationId xmlns:a16="http://schemas.microsoft.com/office/drawing/2014/main" id="{0257991B-7920-0D87-77D7-83710E87CF64}"/>
              </a:ext>
            </a:extLst>
          </p:cNvPr>
          <p:cNvSpPr/>
          <p:nvPr/>
        </p:nvSpPr>
        <p:spPr>
          <a:xfrm flipH="1">
            <a:off x="9890811" y="1600200"/>
            <a:ext cx="450976" cy="2223247"/>
          </a:xfrm>
          <a:prstGeom prst="leftBrac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535E5A-FFD3-5D79-EAD4-C33C3F2A5660}"/>
              </a:ext>
            </a:extLst>
          </p:cNvPr>
          <p:cNvSpPr/>
          <p:nvPr/>
        </p:nvSpPr>
        <p:spPr>
          <a:xfrm>
            <a:off x="959223" y="2828364"/>
            <a:ext cx="1598829" cy="703730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52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E79527-3BD3-4AD4-AC93-3116DBC67D18}"/>
              </a:ext>
            </a:extLst>
          </p:cNvPr>
          <p:cNvSpPr txBox="1"/>
          <p:nvPr/>
        </p:nvSpPr>
        <p:spPr>
          <a:xfrm>
            <a:off x="0" y="0"/>
            <a:ext cx="13506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Stem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70A6214-D780-4251-8409-6F23CCF3B36F}"/>
              </a:ext>
            </a:extLst>
          </p:cNvPr>
          <p:cNvSpPr txBox="1"/>
          <p:nvPr/>
        </p:nvSpPr>
        <p:spPr>
          <a:xfrm>
            <a:off x="1350626" y="3429000"/>
            <a:ext cx="332204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br>
              <a:rPr lang="es-ES" dirty="0"/>
            </a:br>
            <a:endParaRPr lang="es-ES" dirty="0"/>
          </a:p>
          <a:p>
            <a:r>
              <a:rPr lang="es-ES" dirty="0"/>
              <a:t>Y = linspace(-2*pi,2*pi,50);</a:t>
            </a:r>
          </a:p>
          <a:p>
            <a:r>
              <a:rPr lang="es-ES" dirty="0"/>
              <a:t>stem(Y)</a:t>
            </a:r>
          </a:p>
          <a:p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800D2-1AFE-4F5A-AB27-384C647DBA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0098" y="2037677"/>
            <a:ext cx="5391902" cy="482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12468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2DC3E4C3-7717-64F5-A186-DF26035F92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2870522" cy="3426686"/>
          </a:xfrm>
          <a:prstGeom prst="rect">
            <a:avLst/>
          </a:prstGeom>
        </p:spPr>
      </p:pic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564F2DB-AE62-7721-6424-1E6B96984E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524" y="0"/>
            <a:ext cx="2870522" cy="3426686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A5AEFD8-05EB-E7D3-6BAE-726A98E9FE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1047" y="-2314"/>
            <a:ext cx="2876338" cy="3433629"/>
          </a:xfrm>
          <a:prstGeom prst="rect">
            <a:avLst/>
          </a:prstGeom>
        </p:spPr>
      </p:pic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7E8F3037-3807-524D-C35A-018EE40390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569" y="6943"/>
            <a:ext cx="2870522" cy="3426686"/>
          </a:xfrm>
          <a:prstGeom prst="rect">
            <a:avLst/>
          </a:prstGeom>
        </p:spPr>
      </p:pic>
      <p:pic>
        <p:nvPicPr>
          <p:cNvPr id="13" name="Picture 12" descr="A screenshot of a computer&#10;&#10;Description automatically generated">
            <a:extLst>
              <a:ext uri="{FF2B5EF4-FFF2-40B4-BE49-F238E27FC236}">
                <a16:creationId xmlns:a16="http://schemas.microsoft.com/office/drawing/2014/main" id="{03D35827-B655-85D1-BAC9-E567C83756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1478" y="3442886"/>
            <a:ext cx="2870522" cy="342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6071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B9C154B-734E-4522-9878-6DF0A465AECC}"/>
              </a:ext>
            </a:extLst>
          </p:cNvPr>
          <p:cNvSpPr txBox="1"/>
          <p:nvPr/>
        </p:nvSpPr>
        <p:spPr>
          <a:xfrm>
            <a:off x="780175" y="4127383"/>
            <a:ext cx="514245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theta = 0:0.01:2*pi;</a:t>
            </a:r>
          </a:p>
          <a:p>
            <a:r>
              <a:rPr lang="en-GB" dirty="0"/>
              <a:t>rho = sin(2*theta).*cos(2*theta);</a:t>
            </a:r>
          </a:p>
          <a:p>
            <a:r>
              <a:rPr lang="en-GB" dirty="0"/>
              <a:t>polarplot(theta,rho)</a:t>
            </a:r>
          </a:p>
          <a:p>
            <a:endParaRPr lang="en-GB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061B64-E49E-4C9C-8C55-4E4F4BADF430}"/>
              </a:ext>
            </a:extLst>
          </p:cNvPr>
          <p:cNvSpPr txBox="1"/>
          <p:nvPr/>
        </p:nvSpPr>
        <p:spPr>
          <a:xfrm>
            <a:off x="0" y="0"/>
            <a:ext cx="12751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Polar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6D5FD51-5215-4B12-B5F1-18065FFE37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8677" y="2028151"/>
            <a:ext cx="5363323" cy="4829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12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F6FE9C0-320E-4A5A-99A5-6B68F0EF62A0}"/>
              </a:ext>
            </a:extLst>
          </p:cNvPr>
          <p:cNvSpPr txBox="1"/>
          <p:nvPr/>
        </p:nvSpPr>
        <p:spPr>
          <a:xfrm>
            <a:off x="0" y="0"/>
            <a:ext cx="1753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x=1</a:t>
            </a:r>
          </a:p>
          <a:p>
            <a:r>
              <a:rPr lang="es-ES" dirty="0"/>
              <a:t>y=2</a:t>
            </a:r>
          </a:p>
          <a:p>
            <a:r>
              <a:rPr lang="es-ES" dirty="0" err="1"/>
              <a:t>x+y</a:t>
            </a:r>
            <a:endParaRPr lang="es-ES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CDDBB-1ED2-4D0D-97B9-5187C8DE28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2876" y="0"/>
            <a:ext cx="2229161" cy="2372056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4A81E44-915A-4FFE-AA9C-99509810325D}"/>
              </a:ext>
            </a:extLst>
          </p:cNvPr>
          <p:cNvCxnSpPr/>
          <p:nvPr/>
        </p:nvCxnSpPr>
        <p:spPr>
          <a:xfrm>
            <a:off x="0" y="3347207"/>
            <a:ext cx="12192000" cy="8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97C3E7C-FF67-4194-A573-26B1C9091B16}"/>
              </a:ext>
            </a:extLst>
          </p:cNvPr>
          <p:cNvCxnSpPr>
            <a:cxnSpLocks/>
          </p:cNvCxnSpPr>
          <p:nvPr/>
        </p:nvCxnSpPr>
        <p:spPr>
          <a:xfrm>
            <a:off x="595618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2C3A9EE9-1074-48D1-A300-7D827C0342CA}"/>
              </a:ext>
            </a:extLst>
          </p:cNvPr>
          <p:cNvSpPr txBox="1"/>
          <p:nvPr/>
        </p:nvSpPr>
        <p:spPr>
          <a:xfrm>
            <a:off x="6008400" y="0"/>
            <a:ext cx="1701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x=1</a:t>
            </a:r>
          </a:p>
          <a:p>
            <a:r>
              <a:rPr lang="es-ES" dirty="0"/>
              <a:t>y=2</a:t>
            </a:r>
          </a:p>
          <a:p>
            <a:r>
              <a:rPr lang="es-ES" dirty="0"/>
              <a:t>x-y</a:t>
            </a:r>
          </a:p>
          <a:p>
            <a:br>
              <a:rPr lang="es-ES" dirty="0"/>
            </a:br>
            <a:endParaRPr lang="es-ES" dirty="0"/>
          </a:p>
          <a:p>
            <a:endParaRPr lang="en-GB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D9B31AB-6592-4581-B560-80A4CEF8CF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88192" y="340731"/>
            <a:ext cx="1609950" cy="23720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543E4C40-3C65-45AB-AD01-BF10DF88235C}"/>
              </a:ext>
            </a:extLst>
          </p:cNvPr>
          <p:cNvSpPr txBox="1"/>
          <p:nvPr/>
        </p:nvSpPr>
        <p:spPr>
          <a:xfrm>
            <a:off x="0" y="3388103"/>
            <a:ext cx="7112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x=1</a:t>
            </a:r>
          </a:p>
          <a:p>
            <a:r>
              <a:rPr lang="es-ES" dirty="0"/>
              <a:t>y=2</a:t>
            </a:r>
          </a:p>
          <a:p>
            <a:r>
              <a:rPr lang="es-ES" dirty="0"/>
              <a:t>x*y</a:t>
            </a:r>
          </a:p>
          <a:p>
            <a:endParaRPr lang="en-GB" dirty="0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6CD1E24-5A9F-4D76-8AB4-0971C6F3A8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4175" y="3642795"/>
            <a:ext cx="1038370" cy="239110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0264F3A-A4BD-4E53-A6E3-799F77F58B18}"/>
              </a:ext>
            </a:extLst>
          </p:cNvPr>
          <p:cNvSpPr txBox="1"/>
          <p:nvPr/>
        </p:nvSpPr>
        <p:spPr>
          <a:xfrm>
            <a:off x="6096000" y="3642795"/>
            <a:ext cx="7158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x=1</a:t>
            </a:r>
          </a:p>
          <a:p>
            <a:r>
              <a:rPr lang="es-ES" dirty="0"/>
              <a:t>y=2</a:t>
            </a:r>
          </a:p>
          <a:p>
            <a:r>
              <a:rPr lang="es-ES" dirty="0" err="1"/>
              <a:t>x^y</a:t>
            </a:r>
            <a:endParaRPr lang="es-ES" dirty="0"/>
          </a:p>
          <a:p>
            <a:endParaRPr lang="en-GB" dirty="0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71F666F-23B3-4C13-BB48-E7CDEBAEC9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9875" y="3840838"/>
            <a:ext cx="1295581" cy="241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15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1FAF5AE-73DD-4E13-8D17-9803D0D3063F}"/>
              </a:ext>
            </a:extLst>
          </p:cNvPr>
          <p:cNvSpPr txBox="1"/>
          <p:nvPr/>
        </p:nvSpPr>
        <p:spPr>
          <a:xfrm>
            <a:off x="0" y="16778"/>
            <a:ext cx="14680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a=4</a:t>
            </a:r>
          </a:p>
          <a:p>
            <a:r>
              <a:rPr lang="en-GB" dirty="0"/>
              <a:t>sqrt(a)</a:t>
            </a:r>
          </a:p>
          <a:p>
            <a:br>
              <a:rPr lang="en-GB" dirty="0"/>
            </a:br>
            <a:endParaRPr lang="en-GB" dirty="0"/>
          </a:p>
          <a:p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A5D600F-8666-4D26-8BC4-87C6E49F262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7344" y="27051"/>
            <a:ext cx="828791" cy="1467055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8BB89E95-08E3-4AE9-8A5F-C294E2B54B24}"/>
              </a:ext>
            </a:extLst>
          </p:cNvPr>
          <p:cNvCxnSpPr/>
          <p:nvPr/>
        </p:nvCxnSpPr>
        <p:spPr>
          <a:xfrm>
            <a:off x="0" y="3347207"/>
            <a:ext cx="12192000" cy="8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5CE5B521-FA77-4A52-A623-6A457AFC4E49}"/>
              </a:ext>
            </a:extLst>
          </p:cNvPr>
          <p:cNvCxnSpPr>
            <a:cxnSpLocks/>
          </p:cNvCxnSpPr>
          <p:nvPr/>
        </p:nvCxnSpPr>
        <p:spPr>
          <a:xfrm>
            <a:off x="595618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B7C5D14-7E02-41FD-B06F-232B7DA6595C}"/>
              </a:ext>
            </a:extLst>
          </p:cNvPr>
          <p:cNvSpPr txBox="1"/>
          <p:nvPr/>
        </p:nvSpPr>
        <p:spPr>
          <a:xfrm>
            <a:off x="142613" y="3666172"/>
            <a:ext cx="25083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A='ABC';A(2,:)='EFG';</a:t>
            </a:r>
          </a:p>
          <a:p>
            <a:r>
              <a:rPr lang="en-GB" dirty="0"/>
              <a:t>A(1,1)</a:t>
            </a:r>
          </a:p>
          <a:p>
            <a:r>
              <a:rPr lang="en-GB" dirty="0"/>
              <a:t>B=[1 0 1 0;1 1 0 0]</a:t>
            </a:r>
          </a:p>
          <a:p>
            <a:r>
              <a:rPr lang="en-GB" dirty="0"/>
              <a:t>C = B'</a:t>
            </a:r>
          </a:p>
          <a:p>
            <a:endParaRPr lang="en-GB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E1F4C4C-C7F3-4272-8000-AACDDF44AD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1739" y="3520629"/>
            <a:ext cx="2314898" cy="306747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8D9E5AB-F217-4F55-92F1-A27D0B2749E5}"/>
              </a:ext>
            </a:extLst>
          </p:cNvPr>
          <p:cNvSpPr txBox="1"/>
          <p:nvPr/>
        </p:nvSpPr>
        <p:spPr>
          <a:xfrm>
            <a:off x="6096000" y="595618"/>
            <a:ext cx="24602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F=[1 0 1 0;1 1 0 0]</a:t>
            </a:r>
          </a:p>
          <a:p>
            <a:endParaRPr lang="en-GB" dirty="0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5A7EE9C-6A72-40E4-87B0-0F11AB51D5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6398" y="1384652"/>
            <a:ext cx="2095792" cy="80021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AB64B7A-637F-4352-A38F-1FB15145838D}"/>
              </a:ext>
            </a:extLst>
          </p:cNvPr>
          <p:cNvSpPr txBox="1"/>
          <p:nvPr/>
        </p:nvSpPr>
        <p:spPr>
          <a:xfrm>
            <a:off x="6283354" y="3666172"/>
            <a:ext cx="26425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B=[1 0 1 0;1 1 0 0]</a:t>
            </a:r>
          </a:p>
          <a:p>
            <a:r>
              <a:rPr lang="en-GB" dirty="0"/>
              <a:t>D = fliplr(B)</a:t>
            </a:r>
          </a:p>
          <a:p>
            <a:endParaRPr lang="en-GB" dirty="0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6C0D4949-8323-4EB2-8046-6041B52727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819" y="4961988"/>
            <a:ext cx="2124371" cy="80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943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5906473-EC7F-4BA3-A6C3-CFC6CD324954}"/>
              </a:ext>
            </a:extLst>
          </p:cNvPr>
          <p:cNvCxnSpPr/>
          <p:nvPr/>
        </p:nvCxnSpPr>
        <p:spPr>
          <a:xfrm>
            <a:off x="0" y="3347207"/>
            <a:ext cx="12192000" cy="8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669B70-52F5-4A0C-8B43-BC872931778A}"/>
              </a:ext>
            </a:extLst>
          </p:cNvPr>
          <p:cNvCxnSpPr>
            <a:cxnSpLocks/>
          </p:cNvCxnSpPr>
          <p:nvPr/>
        </p:nvCxnSpPr>
        <p:spPr>
          <a:xfrm>
            <a:off x="5956183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20405F-6F9F-42D5-9695-30EA75B9314B}"/>
              </a:ext>
            </a:extLst>
          </p:cNvPr>
          <p:cNvSpPr txBox="1"/>
          <p:nvPr/>
        </p:nvSpPr>
        <p:spPr>
          <a:xfrm>
            <a:off x="0" y="0"/>
            <a:ext cx="2072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x = 5+4j</a:t>
            </a:r>
          </a:p>
          <a:p>
            <a:r>
              <a:rPr lang="en-GB" dirty="0"/>
              <a:t>real(x)</a:t>
            </a:r>
          </a:p>
          <a:p>
            <a:r>
              <a:rPr lang="en-GB" dirty="0"/>
              <a:t>imag(x)</a:t>
            </a:r>
          </a:p>
          <a:p>
            <a:endParaRPr lang="en-GB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BD5C20-D253-416C-B1DD-C555F1455D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4813" y="600164"/>
            <a:ext cx="1019317" cy="14956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7ED269-239E-44AA-95F5-B7C787385C3C}"/>
              </a:ext>
            </a:extLst>
          </p:cNvPr>
          <p:cNvSpPr txBox="1"/>
          <p:nvPr/>
        </p:nvSpPr>
        <p:spPr>
          <a:xfrm>
            <a:off x="6096000" y="201336"/>
            <a:ext cx="1761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(5+4j)*(4-5j)</a:t>
            </a:r>
          </a:p>
          <a:p>
            <a:endParaRPr lang="en-GB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6CD995A-75A2-41AD-A9BA-CABE094424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6274" y="730085"/>
            <a:ext cx="1667108" cy="59063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7D13AC3-C590-46BE-BBA4-E52825DD1F11}"/>
              </a:ext>
            </a:extLst>
          </p:cNvPr>
          <p:cNvSpPr txBox="1"/>
          <p:nvPr/>
        </p:nvSpPr>
        <p:spPr>
          <a:xfrm>
            <a:off x="469783" y="3699869"/>
            <a:ext cx="40518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sqrt(20*24/7-12^4)+exp(1.32)</a:t>
            </a:r>
          </a:p>
          <a:p>
            <a:endParaRPr lang="en-GB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A5516A-62A8-46D3-A0FA-A60ED79D6CB1}"/>
              </a:ext>
            </a:extLst>
          </p:cNvPr>
          <p:cNvSpPr txBox="1"/>
          <p:nvPr/>
        </p:nvSpPr>
        <p:spPr>
          <a:xfrm>
            <a:off x="469783" y="4981340"/>
            <a:ext cx="33723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ans =</a:t>
            </a:r>
          </a:p>
          <a:p>
            <a:endParaRPr lang="pt-BR" dirty="0"/>
          </a:p>
          <a:p>
            <a:r>
              <a:rPr lang="pt-BR" dirty="0"/>
              <a:t>   3.7434e+00 + 1.4376e+02i</a:t>
            </a:r>
            <a:endParaRPr lang="en-GB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B3745D8-54AC-496D-AFB4-6ED5073C3515}"/>
              </a:ext>
            </a:extLst>
          </p:cNvPr>
          <p:cNvSpPr txBox="1"/>
          <p:nvPr/>
        </p:nvSpPr>
        <p:spPr>
          <a:xfrm>
            <a:off x="6096000" y="3624044"/>
            <a:ext cx="21308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cos(pi)+sin(pi)</a:t>
            </a:r>
          </a:p>
          <a:p>
            <a:endParaRPr lang="en-GB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EF42E07-6409-4F8C-9961-DE5C6FF39C8A}"/>
              </a:ext>
            </a:extLst>
          </p:cNvPr>
          <p:cNvSpPr txBox="1"/>
          <p:nvPr/>
        </p:nvSpPr>
        <p:spPr>
          <a:xfrm>
            <a:off x="6404995" y="4962457"/>
            <a:ext cx="2642531" cy="94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ans =</a:t>
            </a:r>
          </a:p>
          <a:p>
            <a:endParaRPr lang="en-GB" dirty="0"/>
          </a:p>
          <a:p>
            <a:r>
              <a:rPr lang="en-GB" dirty="0"/>
              <a:t>   -1.0000</a:t>
            </a:r>
          </a:p>
        </p:txBody>
      </p:sp>
    </p:spTree>
    <p:extLst>
      <p:ext uri="{BB962C8B-B14F-4D97-AF65-F5344CB8AC3E}">
        <p14:creationId xmlns:p14="http://schemas.microsoft.com/office/powerpoint/2010/main" val="3811939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CD7EABA-07F8-4981-BAFF-2C08AABF7B14}"/>
              </a:ext>
            </a:extLst>
          </p:cNvPr>
          <p:cNvCxnSpPr/>
          <p:nvPr/>
        </p:nvCxnSpPr>
        <p:spPr>
          <a:xfrm>
            <a:off x="0" y="3347207"/>
            <a:ext cx="12192000" cy="81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1C40549-96A1-475F-B1C0-9C3147F4443C}"/>
              </a:ext>
            </a:extLst>
          </p:cNvPr>
          <p:cNvSpPr txBox="1"/>
          <p:nvPr/>
        </p:nvSpPr>
        <p:spPr>
          <a:xfrm>
            <a:off x="536895" y="192947"/>
            <a:ext cx="31290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t=[1,2,3,4];</a:t>
            </a:r>
          </a:p>
          <a:p>
            <a:r>
              <a:rPr lang="fr-FR" dirty="0"/>
              <a:t>x=[1,2,3,4;5,6,7,8]</a:t>
            </a:r>
          </a:p>
          <a:p>
            <a:r>
              <a:rPr lang="fr-FR" dirty="0"/>
              <a:t>a= t*x</a:t>
            </a:r>
          </a:p>
          <a:p>
            <a:endParaRPr lang="en-GB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E1C71A2-4419-42D1-B1A8-BDDA9B0CA47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514" y="1514208"/>
            <a:ext cx="8364117" cy="127652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65B9BD0-4152-4722-BB03-F2A8CFD752E3}"/>
              </a:ext>
            </a:extLst>
          </p:cNvPr>
          <p:cNvSpPr txBox="1"/>
          <p:nvPr/>
        </p:nvSpPr>
        <p:spPr>
          <a:xfrm>
            <a:off x="536895" y="3699545"/>
            <a:ext cx="20636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t=[1,2,3,4];</a:t>
            </a:r>
          </a:p>
          <a:p>
            <a:r>
              <a:rPr lang="fr-FR" dirty="0"/>
              <a:t>x=[1,2,3,4;5,6,7,8]</a:t>
            </a:r>
          </a:p>
          <a:p>
            <a:r>
              <a:rPr lang="fr-FR" dirty="0"/>
              <a:t>a= t*x'</a:t>
            </a:r>
          </a:p>
          <a:p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AFEEBF-BDD0-4EB2-B920-10E0889E72F4}"/>
              </a:ext>
            </a:extLst>
          </p:cNvPr>
          <p:cNvSpPr txBox="1"/>
          <p:nvPr/>
        </p:nvSpPr>
        <p:spPr>
          <a:xfrm>
            <a:off x="4001548" y="4308098"/>
            <a:ext cx="2315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/>
          </a:p>
          <a:p>
            <a:r>
              <a:rPr lang="en-GB" dirty="0"/>
              <a:t>a =</a:t>
            </a:r>
          </a:p>
          <a:p>
            <a:endParaRPr lang="en-GB" dirty="0"/>
          </a:p>
          <a:p>
            <a:r>
              <a:rPr lang="en-GB" dirty="0"/>
              <a:t>    30    70</a:t>
            </a:r>
          </a:p>
        </p:txBody>
      </p:sp>
    </p:spTree>
    <p:extLst>
      <p:ext uri="{BB962C8B-B14F-4D97-AF65-F5344CB8AC3E}">
        <p14:creationId xmlns:p14="http://schemas.microsoft.com/office/powerpoint/2010/main" val="18523353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969</TotalTime>
  <Words>4031</Words>
  <Application>Microsoft Macintosh PowerPoint</Application>
  <PresentationFormat>Widescreen</PresentationFormat>
  <Paragraphs>608</Paragraphs>
  <Slides>40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5" baseType="lpstr">
      <vt:lpstr>Arial</vt:lpstr>
      <vt:lpstr>Calibri</vt:lpstr>
      <vt:lpstr>Calibri Light</vt:lpstr>
      <vt:lpstr>Menlo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Htet Aung (Student)</dc:creator>
  <cp:lastModifiedBy>Htet Aung (Student)</cp:lastModifiedBy>
  <cp:revision>56</cp:revision>
  <dcterms:created xsi:type="dcterms:W3CDTF">2024-01-31T09:38:47Z</dcterms:created>
  <dcterms:modified xsi:type="dcterms:W3CDTF">2024-02-15T22:34:24Z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e4133c5-5087-4607-8934-ed2ce7741901_Enabled">
    <vt:lpwstr>true</vt:lpwstr>
  </property>
  <property fmtid="{D5CDD505-2E9C-101B-9397-08002B2CF9AE}" pid="3" name="MSIP_Label_3e4133c5-5087-4607-8934-ed2ce7741901_SetDate">
    <vt:lpwstr>2024-01-31T23:56:51Z</vt:lpwstr>
  </property>
  <property fmtid="{D5CDD505-2E9C-101B-9397-08002B2CF9AE}" pid="4" name="MSIP_Label_3e4133c5-5087-4607-8934-ed2ce7741901_Method">
    <vt:lpwstr>Standard</vt:lpwstr>
  </property>
  <property fmtid="{D5CDD505-2E9C-101B-9397-08002B2CF9AE}" pid="5" name="MSIP_Label_3e4133c5-5087-4607-8934-ed2ce7741901_Name">
    <vt:lpwstr>Protect Staff Only (2023)</vt:lpwstr>
  </property>
  <property fmtid="{D5CDD505-2E9C-101B-9397-08002B2CF9AE}" pid="6" name="MSIP_Label_3e4133c5-5087-4607-8934-ed2ce7741901_SiteId">
    <vt:lpwstr>4cad97b1-5935-4103-a866-57ad98a1517e</vt:lpwstr>
  </property>
  <property fmtid="{D5CDD505-2E9C-101B-9397-08002B2CF9AE}" pid="7" name="MSIP_Label_3e4133c5-5087-4607-8934-ed2ce7741901_ActionId">
    <vt:lpwstr>1636bf51-998f-4f70-99b6-2b8d101f9d5f</vt:lpwstr>
  </property>
  <property fmtid="{D5CDD505-2E9C-101B-9397-08002B2CF9AE}" pid="8" name="MSIP_Label_3e4133c5-5087-4607-8934-ed2ce7741901_ContentBits">
    <vt:lpwstr>0</vt:lpwstr>
  </property>
</Properties>
</file>